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4"/>
    <p:sldMasterId id="2147483681" r:id="rId5"/>
    <p:sldMasterId id="2147483723" r:id="rId6"/>
    <p:sldMasterId id="2147483726" r:id="rId7"/>
    <p:sldMasterId id="2147483737" r:id="rId8"/>
    <p:sldMasterId id="2147483743" r:id="rId9"/>
    <p:sldMasterId id="2147483794" r:id="rId10"/>
    <p:sldMasterId id="2147483750" r:id="rId11"/>
    <p:sldMasterId id="2147483761" r:id="rId12"/>
    <p:sldMasterId id="2147483767" r:id="rId13"/>
    <p:sldMasterId id="2147483770" r:id="rId14"/>
    <p:sldMasterId id="2147483773" r:id="rId15"/>
    <p:sldMasterId id="2147483777" r:id="rId16"/>
    <p:sldMasterId id="2147483781" r:id="rId17"/>
  </p:sldMasterIdLst>
  <p:notesMasterIdLst>
    <p:notesMasterId r:id="rId35"/>
  </p:notesMasterIdLst>
  <p:handoutMasterIdLst>
    <p:handoutMasterId r:id="rId36"/>
  </p:handoutMasterIdLst>
  <p:sldIdLst>
    <p:sldId id="434" r:id="rId18"/>
    <p:sldId id="439" r:id="rId19"/>
    <p:sldId id="440" r:id="rId20"/>
    <p:sldId id="442" r:id="rId21"/>
    <p:sldId id="443" r:id="rId22"/>
    <p:sldId id="444" r:id="rId23"/>
    <p:sldId id="437" r:id="rId24"/>
    <p:sldId id="438" r:id="rId25"/>
    <p:sldId id="436" r:id="rId26"/>
    <p:sldId id="468" r:id="rId27"/>
    <p:sldId id="449" r:id="rId28"/>
    <p:sldId id="441" r:id="rId29"/>
    <p:sldId id="430" r:id="rId30"/>
    <p:sldId id="473" r:id="rId31"/>
    <p:sldId id="474" r:id="rId32"/>
    <p:sldId id="477" r:id="rId33"/>
    <p:sldId id="464" r:id="rId34"/>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Jacobs Chronos" panose="020B0604020202020204" charset="0"/>
      <p:regular r:id="rId41"/>
      <p:bold r:id="rId42"/>
      <p:italic r:id="rId43"/>
      <p:boldItalic r:id="rId44"/>
    </p:embeddedFont>
    <p:embeddedFont>
      <p:font typeface="Jacobs Chronos Light" panose="020B060402020202020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Slides - DELETE BEFORE PRESENTING" id="{88CCCBC5-9017-4754-AD6C-45A4CBB5E578}">
          <p14:sldIdLst/>
        </p14:section>
        <p14:section name="Covers (right click &amp; select &quot;layout&quot; for more options)" id="{01796202-BFDD-44CE-B419-4361BFC7472D}">
          <p14:sldIdLst>
            <p14:sldId id="434"/>
            <p14:sldId id="439"/>
            <p14:sldId id="440"/>
            <p14:sldId id="442"/>
            <p14:sldId id="443"/>
            <p14:sldId id="444"/>
            <p14:sldId id="437"/>
            <p14:sldId id="438"/>
            <p14:sldId id="436"/>
            <p14:sldId id="468"/>
            <p14:sldId id="449"/>
            <p14:sldId id="441"/>
            <p14:sldId id="430"/>
            <p14:sldId id="473"/>
            <p14:sldId id="474"/>
            <p14:sldId id="477"/>
            <p14:sldId id="464"/>
          </p14:sldIdLst>
        </p14:section>
        <p14:section name="Agendas (right click &amp; select &quot;layout&quot; for more options)" id="{37B3A816-8BC9-4E5D-A4F8-412BD6360FD4}">
          <p14:sldIdLst/>
        </p14:section>
        <p14:section name="Welcome (right click &amp; select &quot;layout&quot; for more options)" id="{687FD14C-007E-4393-B4D3-14B95AF9CC77}">
          <p14:sldIdLst/>
        </p14:section>
        <p14:section name="Our Values" id="{C3BF50A1-F932-4EC5-8D49-310E1B2FE82A}">
          <p14:sldIdLst/>
        </p14:section>
        <p14:section name="Dividers  (right click &amp; select &quot;layout&quot; for more options)" id="{C0DA81B2-307F-40B7-8AFB-65DAD177F791}">
          <p14:sldIdLst/>
        </p14:section>
        <p14:section name="Content  (right click &amp; select &quot;layout&quot; for more options)" id="{B5C4EEB0-5777-44CC-A296-EFE8A8F8BDDD}">
          <p14:sldIdLst/>
        </p14:section>
        <p14:section name="Content Colored  (right click &amp; select &quot;layout&quot; for more options)" id="{2EBF8CC7-ECBB-4E2E-B37B-946CED542C61}">
          <p14:sldIdLst/>
        </p14:section>
        <p14:section name="Night Content  (right click &amp; select &quot;layout&quot; for more options)" id="{6F59C6AD-672B-4E7F-BA5A-1339E8504078}">
          <p14:sldIdLst/>
        </p14:section>
        <p14:section name="Sample Tables &amp; Charts DELETE SECTION WHEN FINISHED" id="{EA949005-3AB5-4A6B-87FF-B62F09110AFF}">
          <p14:sldIdLst/>
        </p14:section>
        <p14:section name="Miscellaneous including Charts &amp; Tables" id="{9DA223DA-389B-4189-AA66-8DDB4D399D86}">
          <p14:sldIdLst/>
        </p14:section>
        <p14:section name="Chart - Color" id="{5B7F5ED1-02A7-440F-96CF-FEBFC9B3EDB0}">
          <p14:sldIdLst/>
        </p14:section>
        <p14:section name="Sequences (right click &amp; select &quot;layout&quot; for more options)" id="{4721027E-820A-4863-97A1-87D78130858A}">
          <p14:sldIdLst/>
        </p14:section>
        <p14:section name="Map" id="{4CAB5C6D-C60F-499A-AE91-A97D4459DA94}">
          <p14:sldIdLst/>
        </p14:section>
        <p14:section name="Disclaimers  (right click &amp; select &quot;layout&quot; for more options)" id="{AA5D7542-8200-4CF9-949D-726BDB353A9C}">
          <p14:sldIdLst/>
        </p14:section>
        <p14:section name="Back Covers  (right click &amp; select &quot;layout&quot; for more options)" id="{7DBCCC9A-1868-4FEA-906E-1C1EC76472D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B61F8-A1AC-4EFA-BBA5-96F5544CC267}" v="2" dt="2023-01-16T10:40:46.426"/>
  </p1510:revLst>
</p1510:revInfo>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640" autoAdjust="0"/>
    <p:restoredTop sz="95250" autoAdjust="0"/>
  </p:normalViewPr>
  <p:slideViewPr>
    <p:cSldViewPr snapToGrid="0">
      <p:cViewPr varScale="1">
        <p:scale>
          <a:sx n="72" d="100"/>
          <a:sy n="72" d="100"/>
        </p:scale>
        <p:origin x="88"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1/20/2023</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kern="1200" dirty="0">
                <a:solidFill>
                  <a:schemeClr val="tx1"/>
                </a:solidFill>
                <a:effectLst/>
                <a:latin typeface="+mn-lt"/>
                <a:ea typeface="+mn-ea"/>
                <a:cs typeface="+mn-cs"/>
              </a:rPr>
              <a:t>Engage</a:t>
            </a:r>
            <a:r>
              <a:rPr lang="en-GB" sz="1200" kern="1200" dirty="0">
                <a:solidFill>
                  <a:schemeClr val="tx1"/>
                </a:solidFill>
                <a:effectLst/>
                <a:latin typeface="+mn-lt"/>
                <a:ea typeface="+mn-ea"/>
                <a:cs typeface="+mn-cs"/>
              </a:rPr>
              <a:t>: tool for any individual or group to promote ownership and discussion. </a:t>
            </a:r>
          </a:p>
          <a:p>
            <a:pPr rtl="0"/>
            <a:r>
              <a:rPr lang="en-GB" sz="1200" b="1" kern="1200" dirty="0">
                <a:solidFill>
                  <a:schemeClr val="tx1"/>
                </a:solidFill>
                <a:effectLst/>
                <a:latin typeface="+mn-lt"/>
                <a:ea typeface="+mn-ea"/>
                <a:cs typeface="+mn-cs"/>
              </a:rPr>
              <a:t>Educate</a:t>
            </a:r>
            <a:r>
              <a:rPr lang="en-GB" sz="1200" kern="1200" dirty="0">
                <a:solidFill>
                  <a:schemeClr val="tx1"/>
                </a:solidFill>
                <a:effectLst/>
                <a:latin typeface="+mn-lt"/>
                <a:ea typeface="+mn-ea"/>
                <a:cs typeface="+mn-cs"/>
              </a:rPr>
              <a:t>: Enhance and build on existing understanding of safety culture from users’ experience. Cards do not give answers, but raise questions for discussion.</a:t>
            </a:r>
          </a:p>
          <a:p>
            <a:pPr rtl="0"/>
            <a:r>
              <a:rPr lang="en-GB" sz="1200" b="1" kern="1200" dirty="0">
                <a:solidFill>
                  <a:schemeClr val="tx1"/>
                </a:solidFill>
                <a:effectLst/>
                <a:latin typeface="+mn-lt"/>
                <a:ea typeface="+mn-ea"/>
                <a:cs typeface="+mn-cs"/>
              </a:rPr>
              <a:t>Enable flexible use</a:t>
            </a:r>
            <a:r>
              <a:rPr lang="en-GB" sz="1200" kern="1200" dirty="0">
                <a:solidFill>
                  <a:schemeClr val="tx1"/>
                </a:solidFill>
                <a:effectLst/>
                <a:latin typeface="+mn-lt"/>
                <a:ea typeface="+mn-ea"/>
                <a:cs typeface="+mn-cs"/>
              </a:rPr>
              <a:t>: Several possible ‘games’ for the cards. Five possibilities are described, but users may use the cards however they wish. The cards are physical artefacts, but may also be used digitally, e.g. on smartphones. </a:t>
            </a:r>
          </a:p>
          <a:p>
            <a:pPr rtl="0"/>
            <a:r>
              <a:rPr lang="en-GB" sz="1200" b="1" kern="1200" dirty="0">
                <a:solidFill>
                  <a:schemeClr val="tx1"/>
                </a:solidFill>
                <a:effectLst/>
                <a:latin typeface="+mn-lt"/>
                <a:ea typeface="+mn-ea"/>
                <a:cs typeface="+mn-cs"/>
              </a:rPr>
              <a:t>Reinforce memory</a:t>
            </a:r>
            <a:r>
              <a:rPr lang="en-GB" sz="1200" kern="1200" dirty="0">
                <a:solidFill>
                  <a:schemeClr val="tx1"/>
                </a:solidFill>
                <a:effectLst/>
                <a:latin typeface="+mn-lt"/>
                <a:ea typeface="+mn-ea"/>
                <a:cs typeface="+mn-cs"/>
              </a:rPr>
              <a:t>: Headlines and pictures designed to be memorable so that users can recognise aspects of the cards when they are not using them. </a:t>
            </a:r>
          </a:p>
          <a:p>
            <a:pPr rtl="0"/>
            <a:r>
              <a:rPr lang="en-GB" sz="1200" b="1" kern="1200" dirty="0">
                <a:solidFill>
                  <a:schemeClr val="tx1"/>
                </a:solidFill>
                <a:effectLst/>
                <a:latin typeface="+mn-lt"/>
                <a:ea typeface="+mn-ea"/>
                <a:cs typeface="+mn-cs"/>
              </a:rPr>
              <a:t>Link to theory</a:t>
            </a:r>
            <a:r>
              <a:rPr lang="en-GB" sz="1200" kern="1200" dirty="0">
                <a:solidFill>
                  <a:schemeClr val="tx1"/>
                </a:solidFill>
                <a:effectLst/>
                <a:latin typeface="+mn-lt"/>
                <a:ea typeface="+mn-ea"/>
                <a:cs typeface="+mn-cs"/>
              </a:rPr>
              <a:t>: Tool for discussion and reflection rather than measurement. Based on model of safety culture and represent issues from theory and around 20 ANSP surveys. The cards bridge the gap between research and practice. </a:t>
            </a:r>
          </a:p>
          <a:p>
            <a:pPr rtl="0"/>
            <a:r>
              <a:rPr lang="en-GB" sz="1200" b="1" kern="1200" dirty="0">
                <a:solidFill>
                  <a:schemeClr val="tx1"/>
                </a:solidFill>
                <a:effectLst/>
                <a:latin typeface="+mn-lt"/>
                <a:ea typeface="+mn-ea"/>
                <a:cs typeface="+mn-cs"/>
              </a:rPr>
              <a:t>Improve safety culture</a:t>
            </a:r>
            <a:r>
              <a:rPr lang="en-GB" sz="1200" kern="1200" dirty="0">
                <a:solidFill>
                  <a:schemeClr val="tx1"/>
                </a:solidFill>
                <a:effectLst/>
                <a:latin typeface="+mn-lt"/>
                <a:ea typeface="+mn-ea"/>
                <a:cs typeface="+mn-cs"/>
              </a:rPr>
              <a:t>: Help users to think of ways to improve safety culture – and inspire them to take action based on the results</a:t>
            </a:r>
          </a:p>
          <a:p>
            <a:r>
              <a:rPr lang="en-GB" b="1" dirty="0"/>
              <a:t>Comparing views</a:t>
            </a:r>
            <a:r>
              <a:rPr lang="en-GB" dirty="0"/>
              <a:t>: Sorting cards into: ‘What we do well’ &amp; ‘What we need to improve’, then compare and discuss the piles and discuss. </a:t>
            </a:r>
          </a:p>
          <a:p>
            <a:r>
              <a:rPr lang="en-GB" b="1" dirty="0"/>
              <a:t>Safety moments</a:t>
            </a:r>
            <a:r>
              <a:rPr lang="en-GB" dirty="0"/>
              <a:t>: Small group discusses one card for 10-15 minutes, taking brief notes of any actions arising from the discussion. </a:t>
            </a:r>
          </a:p>
          <a:p>
            <a:r>
              <a:rPr lang="en-GB" b="1" dirty="0"/>
              <a:t>Focus on</a:t>
            </a:r>
            <a:r>
              <a:rPr lang="en-GB" dirty="0"/>
              <a:t> a specific element and discuss each card in depth. Sort cards or consider: What do we do well? What and where is our ‘best practice’ on this issue? Where do we need to improve? </a:t>
            </a:r>
          </a:p>
          <a:p>
            <a:r>
              <a:rPr lang="en-GB" b="1" dirty="0"/>
              <a:t>SWOT analysis</a:t>
            </a:r>
            <a:r>
              <a:rPr lang="en-GB" dirty="0"/>
              <a:t>: Sort the cards into strengths, weaknesses, opportunities and threats, and discuss the results. </a:t>
            </a:r>
          </a:p>
          <a:p>
            <a:r>
              <a:rPr lang="en-GB" b="1" dirty="0"/>
              <a:t>Influences</a:t>
            </a:r>
            <a:r>
              <a:rPr lang="en-GB" dirty="0"/>
              <a:t>: Organise cards into patterns to show how the issues relate to one another, e.g. cause-effect relationships, or may influence each other in a more subtle way. How do these relationships work in the team, unit, ANSP, etc? </a:t>
            </a:r>
          </a:p>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6</a:t>
            </a:fld>
            <a:endParaRPr lang="en-US" dirty="0"/>
          </a:p>
        </p:txBody>
      </p:sp>
    </p:spTree>
    <p:extLst>
      <p:ext uri="{BB962C8B-B14F-4D97-AF65-F5344CB8AC3E}">
        <p14:creationId xmlns:p14="http://schemas.microsoft.com/office/powerpoint/2010/main" val="3742688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6.jp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7.jp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8.jp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3.xml"/><Relationship Id="rId4" Type="http://schemas.openxmlformats.org/officeDocument/2006/relationships/image" Target="../media/image34.PNG"/></Relationships>
</file>

<file path=ppt/slideLayouts/_rels/slideLayout7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5.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about:blank" TargetMode="External"/><Relationship Id="rId7"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Master" Target="../slideMasters/slideMaster14.xml"/><Relationship Id="rId6" Type="http://schemas.openxmlformats.org/officeDocument/2006/relationships/image" Target="../media/image49.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hyperlink" Target="https://www.youtube.com/user/jacobsworldwid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80" y="4218669"/>
            <a:ext cx="7973696"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05518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8" y="0"/>
            <a:ext cx="1287194"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554480" y="2156384"/>
            <a:ext cx="630364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554480" y="3852907"/>
            <a:ext cx="630364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8" y="0"/>
            <a:ext cx="1287194"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554480" y="2156384"/>
            <a:ext cx="629412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554480" y="3852907"/>
            <a:ext cx="629412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8" y="0"/>
            <a:ext cx="1287194"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554480" y="2156384"/>
            <a:ext cx="62845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554480" y="3852907"/>
            <a:ext cx="62845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0" y="2156384"/>
            <a:ext cx="62464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0" y="3852907"/>
            <a:ext cx="62464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8" y="0"/>
            <a:ext cx="1287194"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554480" y="2156384"/>
            <a:ext cx="623697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554480" y="3852907"/>
            <a:ext cx="623697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EBBF6FD8-93AB-40D1-89BC-64079E728A18}"/>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0AADA94E-2998-4848-A32A-FEEB14EC8ACB}"/>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3">
            <a:extLst>
              <a:ext uri="{FF2B5EF4-FFF2-40B4-BE49-F238E27FC236}">
                <a16:creationId xmlns:a16="http://schemas.microsoft.com/office/drawing/2014/main" id="{65E7D23C-7957-4E52-96BE-108FF9D401F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3">
            <a:extLst>
              <a:ext uri="{FF2B5EF4-FFF2-40B4-BE49-F238E27FC236}">
                <a16:creationId xmlns:a16="http://schemas.microsoft.com/office/drawing/2014/main" id="{3AC64AE5-B574-414A-A026-D2F3AC48A032}"/>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3">
            <a:extLst>
              <a:ext uri="{FF2B5EF4-FFF2-40B4-BE49-F238E27FC236}">
                <a16:creationId xmlns:a16="http://schemas.microsoft.com/office/drawing/2014/main" id="{5860C422-4407-4AB9-A063-9D3BE9C87221}"/>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ooter Placeholder 3">
            <a:extLst>
              <a:ext uri="{FF2B5EF4-FFF2-40B4-BE49-F238E27FC236}">
                <a16:creationId xmlns:a16="http://schemas.microsoft.com/office/drawing/2014/main" id="{ABDE239D-999D-4C6D-854B-BD2716F439B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0"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3">
            <a:extLst>
              <a:ext uri="{FF2B5EF4-FFF2-40B4-BE49-F238E27FC236}">
                <a16:creationId xmlns:a16="http://schemas.microsoft.com/office/drawing/2014/main" id="{9C3AB7BD-7069-4AC6-8540-C7CD6191E4BE}"/>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3">
            <a:extLst>
              <a:ext uri="{FF2B5EF4-FFF2-40B4-BE49-F238E27FC236}">
                <a16:creationId xmlns:a16="http://schemas.microsoft.com/office/drawing/2014/main" id="{EBB91046-8A44-4B84-BA28-A6ADC5D18E7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3">
            <a:extLst>
              <a:ext uri="{FF2B5EF4-FFF2-40B4-BE49-F238E27FC236}">
                <a16:creationId xmlns:a16="http://schemas.microsoft.com/office/drawing/2014/main" id="{5EDC1514-27DF-444E-84C3-86247DDDFD96}"/>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3">
            <a:extLst>
              <a:ext uri="{FF2B5EF4-FFF2-40B4-BE49-F238E27FC236}">
                <a16:creationId xmlns:a16="http://schemas.microsoft.com/office/drawing/2014/main" id="{5AA6BF44-A0EB-4D68-94B2-CEEE877AEC63}"/>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3">
            <a:extLst>
              <a:ext uri="{FF2B5EF4-FFF2-40B4-BE49-F238E27FC236}">
                <a16:creationId xmlns:a16="http://schemas.microsoft.com/office/drawing/2014/main" id="{18B52625-9CC4-4023-8A91-7E8B546B2F7A}"/>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3">
            <a:extLst>
              <a:ext uri="{FF2B5EF4-FFF2-40B4-BE49-F238E27FC236}">
                <a16:creationId xmlns:a16="http://schemas.microsoft.com/office/drawing/2014/main" id="{9E0253C4-BF1F-48BC-8665-CAC86A4D5063}"/>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050778"/>
            <a:ext cx="10972800" cy="5010755"/>
          </a:xfrm>
        </p:spPr>
        <p:txBody>
          <a:bodyPr/>
          <a:lstStyle>
            <a:lvl1pPr>
              <a:defRPr sz="2500" spc="0" baseline="0">
                <a:solidFill>
                  <a:srgbClr val="1A3441"/>
                </a:solidFill>
              </a:defRPr>
            </a:lvl1pPr>
            <a:lvl2pPr>
              <a:defRPr sz="2500" spc="0" baseline="0">
                <a:solidFill>
                  <a:srgbClr val="1A3441"/>
                </a:solidFill>
              </a:defRPr>
            </a:lvl2pPr>
            <a:lvl3pPr>
              <a:defRPr sz="2200" spc="0" baseline="0">
                <a:solidFill>
                  <a:srgbClr val="1A3441"/>
                </a:solidFill>
              </a:defRPr>
            </a:lvl3pPr>
            <a:lvl4pPr>
              <a:defRPr spc="0" baseline="0">
                <a:solidFill>
                  <a:srgbClr val="1A3441"/>
                </a:solidFill>
              </a:defRPr>
            </a:lvl4pPr>
            <a:lvl5pPr>
              <a:defRPr spc="0" baseline="0">
                <a:solidFill>
                  <a:srgbClr val="1A344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11"/>
          <p:cNvSpPr>
            <a:spLocks noGrp="1"/>
          </p:cNvSpPr>
          <p:nvPr>
            <p:ph type="body" sz="quarter" idx="13" hasCustomPrompt="1"/>
          </p:nvPr>
        </p:nvSpPr>
        <p:spPr>
          <a:xfrm>
            <a:off x="623393" y="220400"/>
            <a:ext cx="10945216" cy="610255"/>
          </a:xfrm>
          <a:prstGeom prst="rect">
            <a:avLst/>
          </a:prstGeom>
        </p:spPr>
        <p:txBody>
          <a:bodyPr lIns="0" tIns="95998" rIns="0" bIns="0">
            <a:noAutofit/>
          </a:bodyPr>
          <a:lstStyle>
            <a:lvl1pPr marL="0" indent="0">
              <a:buNone/>
              <a:defRPr sz="2800" spc="0" baseline="0">
                <a:solidFill>
                  <a:srgbClr val="1A3441"/>
                </a:solidFill>
                <a:latin typeface="Arial" panose="020B0604020202020204"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Title Extension 02</a:t>
            </a:r>
          </a:p>
        </p:txBody>
      </p:sp>
      <p:sp>
        <p:nvSpPr>
          <p:cNvPr id="7" name="Footer Placeholder 3"/>
          <p:cNvSpPr>
            <a:spLocks noGrp="1"/>
          </p:cNvSpPr>
          <p:nvPr>
            <p:ph type="ftr" sz="quarter" idx="3"/>
          </p:nvPr>
        </p:nvSpPr>
        <p:spPr>
          <a:xfrm>
            <a:off x="1491065" y="6338292"/>
            <a:ext cx="8796663" cy="253999"/>
          </a:xfrm>
          <a:prstGeom prst="rect">
            <a:avLst/>
          </a:prstGeom>
        </p:spPr>
        <p:txBody>
          <a:bodyPr vert="horz" lIns="121917" tIns="60958" rIns="121917" bIns="60958" rtlCol="0" anchor="ctr"/>
          <a:lstStyle>
            <a:lvl1pPr algn="l">
              <a:defRPr sz="1400" spc="0" baseline="0">
                <a:solidFill>
                  <a:schemeClr val="bg1">
                    <a:lumMod val="75000"/>
                  </a:schemeClr>
                </a:solidFill>
                <a:latin typeface="Arial" panose="020B0604020202020204" pitchFamily="34" charset="0"/>
                <a:cs typeface="Arial" panose="020B0604020202020204" pitchFamily="34" charset="0"/>
              </a:defRPr>
            </a:lvl1pPr>
          </a:lstStyle>
          <a:p>
            <a:endParaRPr lang="en-GB" dirty="0"/>
          </a:p>
        </p:txBody>
      </p:sp>
      <p:sp>
        <p:nvSpPr>
          <p:cNvPr id="8" name="Slide Number Placeholder 4"/>
          <p:cNvSpPr>
            <a:spLocks noGrp="1"/>
          </p:cNvSpPr>
          <p:nvPr>
            <p:ph type="sldNum" sz="quarter" idx="4"/>
          </p:nvPr>
        </p:nvSpPr>
        <p:spPr>
          <a:xfrm>
            <a:off x="602067" y="6335890"/>
            <a:ext cx="680636" cy="253999"/>
          </a:xfrm>
          <a:prstGeom prst="rect">
            <a:avLst/>
          </a:prstGeom>
        </p:spPr>
        <p:txBody>
          <a:bodyPr vert="horz" lIns="121917" tIns="60958" rIns="121917" bIns="60958" rtlCol="0" anchor="ctr"/>
          <a:lstStyle>
            <a:lvl1pPr algn="l">
              <a:defRPr sz="1200" spc="-100" baseline="0">
                <a:solidFill>
                  <a:schemeClr val="bg1">
                    <a:lumMod val="75000"/>
                  </a:schemeClr>
                </a:solidFill>
                <a:latin typeface="Arial" panose="020B0604020202020204" pitchFamily="34" charset="0"/>
                <a:cs typeface="Arial" panose="020B0604020202020204" pitchFamily="34" charset="0"/>
              </a:defRPr>
            </a:lvl1pPr>
          </a:lstStyle>
          <a:p>
            <a:fld id="{3B3120AC-0FB0-4B1F-9EA2-DF78B8AED3C7}" type="slidenum">
              <a:rPr lang="en-GB" smtClean="0"/>
              <a:pPr/>
              <a:t>‹#›</a:t>
            </a:fld>
            <a:endParaRPr lang="en-GB" dirty="0"/>
          </a:p>
        </p:txBody>
      </p:sp>
      <p:cxnSp>
        <p:nvCxnSpPr>
          <p:cNvPr id="9" name="Straight Connector 8"/>
          <p:cNvCxnSpPr/>
          <p:nvPr userDrawn="1"/>
        </p:nvCxnSpPr>
        <p:spPr>
          <a:xfrm>
            <a:off x="596902" y="928920"/>
            <a:ext cx="11005820"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3119" y="6399897"/>
            <a:ext cx="894123" cy="133011"/>
          </a:xfrm>
          <a:prstGeom prst="rect">
            <a:avLst/>
          </a:prstGeom>
        </p:spPr>
      </p:pic>
    </p:spTree>
    <p:extLst>
      <p:ext uri="{BB962C8B-B14F-4D97-AF65-F5344CB8AC3E}">
        <p14:creationId xmlns:p14="http://schemas.microsoft.com/office/powerpoint/2010/main" val="870388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2DBD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7536" t="10619" r="22689" b="34027"/>
          <a:stretch/>
        </p:blipFill>
        <p:spPr>
          <a:xfrm>
            <a:off x="-1" y="1"/>
            <a:ext cx="12192001" cy="6836260"/>
          </a:xfrm>
          <a:prstGeom prst="rect">
            <a:avLst/>
          </a:prstGeom>
        </p:spPr>
      </p:pic>
      <p:sp>
        <p:nvSpPr>
          <p:cNvPr id="8" name="Title 1"/>
          <p:cNvSpPr>
            <a:spLocks noGrp="1"/>
          </p:cNvSpPr>
          <p:nvPr userDrawn="1">
            <p:ph type="ctrTitle"/>
          </p:nvPr>
        </p:nvSpPr>
        <p:spPr>
          <a:xfrm>
            <a:off x="639481" y="3976162"/>
            <a:ext cx="10363200" cy="1470025"/>
          </a:xfrm>
          <a:prstGeom prst="rect">
            <a:avLst/>
          </a:prstGeom>
        </p:spPr>
        <p:txBody>
          <a:bodyPr lIns="121917" tIns="60958" rIns="121917" bIns="60958">
            <a:normAutofit/>
          </a:bodyPr>
          <a:lstStyle>
            <a:lvl1pPr algn="l">
              <a:defRPr sz="2800" spc="0" baseline="0">
                <a:solidFill>
                  <a:srgbClr val="F8F8F8"/>
                </a:solidFill>
              </a:defRPr>
            </a:lvl1pPr>
          </a:lstStyle>
          <a:p>
            <a:r>
              <a:rPr lang="en-US"/>
              <a:t>Click to edit Master title style</a:t>
            </a:r>
            <a:endParaRPr lang="en-GB" dirty="0"/>
          </a:p>
        </p:txBody>
      </p:sp>
      <p:sp>
        <p:nvSpPr>
          <p:cNvPr id="9" name="Subtitle 2"/>
          <p:cNvSpPr>
            <a:spLocks noGrp="1"/>
          </p:cNvSpPr>
          <p:nvPr userDrawn="1">
            <p:ph type="subTitle" idx="1"/>
          </p:nvPr>
        </p:nvSpPr>
        <p:spPr>
          <a:xfrm>
            <a:off x="639481" y="5445064"/>
            <a:ext cx="8534400" cy="714437"/>
          </a:xfrm>
        </p:spPr>
        <p:txBody>
          <a:bodyPr>
            <a:normAutofit/>
          </a:bodyPr>
          <a:lstStyle>
            <a:lvl1pPr marL="0" indent="0" algn="l">
              <a:buNone/>
              <a:defRPr sz="1800" spc="0" baseline="0">
                <a:solidFill>
                  <a:srgbClr val="F8F8F8"/>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pic>
        <p:nvPicPr>
          <p:cNvPr id="7" name="Picture 6">
            <a:extLst>
              <a:ext uri="{FF2B5EF4-FFF2-40B4-BE49-F238E27FC236}">
                <a16:creationId xmlns:a16="http://schemas.microsoft.com/office/drawing/2014/main" id="{6825E0EB-8AF0-4E45-81DC-17A63862E8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1930" y="431802"/>
            <a:ext cx="2830159" cy="642881"/>
          </a:xfrm>
          <a:prstGeom prst="rect">
            <a:avLst/>
          </a:prstGeom>
        </p:spPr>
      </p:pic>
    </p:spTree>
    <p:extLst>
      <p:ext uri="{BB962C8B-B14F-4D97-AF65-F5344CB8AC3E}">
        <p14:creationId xmlns:p14="http://schemas.microsoft.com/office/powerpoint/2010/main" val="342978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O</a:t>
            </a:r>
            <a:r>
              <a:rPr lang="en-US" dirty="0" err="1"/>
              <a:t>ther</a:t>
            </a:r>
            <a:r>
              <a:rPr lang="en-US" dirty="0"/>
              <a:t> information, 24pt</a:t>
            </a:r>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 purple">
    <p:spTree>
      <p:nvGrpSpPr>
        <p:cNvPr id="1" name=""/>
        <p:cNvGrpSpPr/>
        <p:nvPr/>
      </p:nvGrpSpPr>
      <p:grpSpPr>
        <a:xfrm>
          <a:off x="0" y="0"/>
          <a:ext cx="0" cy="0"/>
          <a:chOff x="0" y="0"/>
          <a:chExt cx="0" cy="0"/>
        </a:xfrm>
      </p:grpSpPr>
      <p:sp>
        <p:nvSpPr>
          <p:cNvPr id="5" name="Rectangle 4"/>
          <p:cNvSpPr/>
          <p:nvPr userDrawn="1"/>
        </p:nvSpPr>
        <p:spPr>
          <a:xfrm>
            <a:off x="3" y="2"/>
            <a:ext cx="12191999" cy="6858001"/>
          </a:xfrm>
          <a:prstGeom prst="rect">
            <a:avLst/>
          </a:prstGeom>
          <a:solidFill>
            <a:srgbClr val="884C9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sz="180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8857" t="53532"/>
          <a:stretch/>
        </p:blipFill>
        <p:spPr>
          <a:xfrm>
            <a:off x="0" y="1"/>
            <a:ext cx="9925664" cy="685800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41930" y="431802"/>
            <a:ext cx="2830159" cy="642881"/>
          </a:xfrm>
          <a:prstGeom prst="rect">
            <a:avLst/>
          </a:prstGeom>
        </p:spPr>
      </p:pic>
      <p:sp>
        <p:nvSpPr>
          <p:cNvPr id="2" name="Title 1"/>
          <p:cNvSpPr>
            <a:spLocks noGrp="1"/>
          </p:cNvSpPr>
          <p:nvPr userDrawn="1">
            <p:ph type="ctrTitle"/>
          </p:nvPr>
        </p:nvSpPr>
        <p:spPr>
          <a:xfrm>
            <a:off x="639481" y="3976162"/>
            <a:ext cx="10363200" cy="1470025"/>
          </a:xfrm>
          <a:prstGeom prst="rect">
            <a:avLst/>
          </a:prstGeom>
        </p:spPr>
        <p:txBody>
          <a:bodyPr lIns="121917" tIns="60958" rIns="121917" bIns="60958">
            <a:normAutofit/>
          </a:bodyPr>
          <a:lstStyle>
            <a:lvl1pPr algn="l">
              <a:defRPr sz="2800" spc="0" baseline="0">
                <a:solidFill>
                  <a:srgbClr val="F8F8F8"/>
                </a:solidFill>
              </a:defRPr>
            </a:lvl1pPr>
          </a:lstStyle>
          <a:p>
            <a:r>
              <a:rPr lang="en-US"/>
              <a:t>Click to edit Master title style</a:t>
            </a:r>
            <a:endParaRPr lang="en-GB" dirty="0"/>
          </a:p>
        </p:txBody>
      </p:sp>
      <p:sp>
        <p:nvSpPr>
          <p:cNvPr id="3" name="Subtitle 2"/>
          <p:cNvSpPr>
            <a:spLocks noGrp="1"/>
          </p:cNvSpPr>
          <p:nvPr userDrawn="1">
            <p:ph type="subTitle" idx="1"/>
          </p:nvPr>
        </p:nvSpPr>
        <p:spPr>
          <a:xfrm>
            <a:off x="639481" y="5445064"/>
            <a:ext cx="8534400" cy="714437"/>
          </a:xfrm>
        </p:spPr>
        <p:txBody>
          <a:bodyPr>
            <a:normAutofit/>
          </a:bodyPr>
          <a:lstStyle>
            <a:lvl1pPr marL="0" indent="0" algn="l">
              <a:buNone/>
              <a:defRPr sz="1800" spc="0" baseline="0">
                <a:solidFill>
                  <a:srgbClr val="F8F8F8"/>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508800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7970521"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0" y="4218669"/>
            <a:ext cx="7970522"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Tree>
    <p:extLst>
      <p:ext uri="{BB962C8B-B14F-4D97-AF65-F5344CB8AC3E}">
        <p14:creationId xmlns:p14="http://schemas.microsoft.com/office/powerpoint/2010/main" val="2192635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DBAADC93-EE37-464D-AFD2-8DA8A8279D0E}"/>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396936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309360"/>
            <a:ext cx="2560320" cy="274320"/>
          </a:xfrm>
          <a:prstGeom prst="rect">
            <a:avLst/>
          </a:prstGeom>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4507865" y="1126874"/>
            <a:ext cx="7680960"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320040" y="1126874"/>
            <a:ext cx="4187825" cy="5120640"/>
          </a:xfrm>
          <a:prstGeom prst="rect">
            <a:avLst/>
          </a:prstGeom>
          <a:solidFill>
            <a:schemeClr val="tx1"/>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10" name="Footer Placeholder 3">
            <a:extLst>
              <a:ext uri="{FF2B5EF4-FFF2-40B4-BE49-F238E27FC236}">
                <a16:creationId xmlns:a16="http://schemas.microsoft.com/office/drawing/2014/main" id="{20B95C9C-34AC-44FA-A8E4-CF51D6330E8D}"/>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115113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698D5DA3-D2E9-4597-BB1A-B05A179D12A8}"/>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190952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E7C86CBB-FC51-4D69-8B54-2CF66DA442A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088724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C107F270-32DF-499F-ABFF-25CF0D825FC6}"/>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843185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D051DBD6-3C90-4715-BC42-7D2EB322A901}"/>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272550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4480560" y="1126874"/>
            <a:ext cx="7708265"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320040" y="1126875"/>
            <a:ext cx="4160520"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61E7D082-7FD0-4B91-9B9B-1E296DE5A31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44430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6F392889-79E2-43A1-9A6D-A4C08A9EA5D1}"/>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703667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32F89FC3-B1D2-406A-9846-55A23E4DE3AD}"/>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443111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BE445977-9FFE-42BC-8235-D9FCFB96F73F}"/>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469436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Footer Placeholder 3">
            <a:extLst>
              <a:ext uri="{FF2B5EF4-FFF2-40B4-BE49-F238E27FC236}">
                <a16:creationId xmlns:a16="http://schemas.microsoft.com/office/drawing/2014/main" id="{5CEF19E4-5D1E-4460-98A5-95B39CBD0E78}"/>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883238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309360"/>
            <a:ext cx="2560320" cy="274320"/>
          </a:xfrm>
          <a:prstGeom prst="rect">
            <a:avLst/>
          </a:prstGeom>
        </p:spPr>
        <p:txBody>
          <a:body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583680"/>
            <a:ext cx="12192000" cy="274320"/>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309360"/>
            <a:ext cx="2560320" cy="274320"/>
          </a:xfrm>
          <a:prstGeom prst="rect">
            <a:avLst/>
          </a:prstGeom>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583680"/>
            <a:ext cx="12192000" cy="274320"/>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309360"/>
            <a:ext cx="2560320" cy="274320"/>
          </a:xfrm>
          <a:prstGeom prst="rect">
            <a:avLst/>
          </a:prstGeom>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4802"/>
            <a:ext cx="12192000" cy="183198"/>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309360"/>
            <a:ext cx="2560320" cy="274320"/>
          </a:xfrm>
          <a:prstGeom prst="rect">
            <a:avLst/>
          </a:prstGeom>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12192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309360"/>
            <a:ext cx="2560320" cy="274320"/>
          </a:xfrm>
          <a:prstGeom prst="rect">
            <a:avLst/>
          </a:prstGeom>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4802"/>
            <a:ext cx="12192000" cy="183198"/>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32BDA047-9233-46EC-A3D9-F252540688C5}"/>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F2A36D2A-1636-4A6C-8659-0027F77C17F2}"/>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573240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95400"/>
            <a:ext cx="5600731"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95400"/>
            <a:ext cx="5775325"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E937A346-7A30-48C1-8920-3186B7C434EB}"/>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332E9AC1-A80A-4073-A71D-7A1C18C67C79}"/>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393308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70000"/>
            <a:ext cx="11520488"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1766376E-1BF1-4E02-B593-E18311AA88DD}"/>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dirty="0"/>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Footer Placeholder 3">
            <a:extLst>
              <a:ext uri="{FF2B5EF4-FFF2-40B4-BE49-F238E27FC236}">
                <a16:creationId xmlns:a16="http://schemas.microsoft.com/office/drawing/2014/main" id="{86829DFA-A614-4E9A-A80F-878BCC995B78}"/>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535492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8D694AE8-FBA4-40AF-9402-752757BF5FA9}"/>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3CF63F86-2F67-453C-9861-F2A2660FF99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276314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B5A8F60E-396C-4BFB-B6B6-45611FC1E270}"/>
              </a:ext>
            </a:extLst>
          </p:cNvPr>
          <p:cNvSpPr/>
          <p:nvPr userDrawn="1"/>
        </p:nvSpPr>
        <p:spPr>
          <a:xfrm>
            <a:off x="11719596" y="1129136"/>
            <a:ext cx="468059" cy="513547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129136"/>
            <a:ext cx="178177" cy="513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9237426" y="1129136"/>
            <a:ext cx="2482170" cy="5135469"/>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402673" y="1376363"/>
            <a:ext cx="7296828" cy="4616450"/>
          </a:xfrm>
        </p:spPr>
        <p:txBody>
          <a:bodyPr/>
          <a:lstStyle/>
          <a:p>
            <a:endParaRPr lang="en-AU"/>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1638"/>
            <a:ext cx="781674" cy="5130592"/>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914746" y="1131637"/>
            <a:ext cx="178177" cy="513059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131637"/>
            <a:ext cx="235199" cy="513059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3">
            <a:extLst>
              <a:ext uri="{FF2B5EF4-FFF2-40B4-BE49-F238E27FC236}">
                <a16:creationId xmlns:a16="http://schemas.microsoft.com/office/drawing/2014/main" id="{95B70B91-E8E9-4C08-AAEF-AA08E23E0BA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47D4-34A8-40FE-B173-8F3CD9C8CA7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6E5EF80-4153-4BF1-8780-5012B89864F0}"/>
              </a:ext>
            </a:extLst>
          </p:cNvPr>
          <p:cNvSpPr/>
          <p:nvPr userDrawn="1"/>
        </p:nvSpPr>
        <p:spPr>
          <a:xfrm>
            <a:off x="11719596" y="1126874"/>
            <a:ext cx="468059" cy="513773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8AF7AE-0887-44AE-B9D0-94C50A873D5F}"/>
              </a:ext>
            </a:extLst>
          </p:cNvPr>
          <p:cNvSpPr/>
          <p:nvPr userDrawn="1"/>
        </p:nvSpPr>
        <p:spPr>
          <a:xfrm>
            <a:off x="9059248" y="1126875"/>
            <a:ext cx="178177" cy="5137733"/>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9237426" y="1126874"/>
            <a:ext cx="2482170" cy="5145294"/>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711" y="1130725"/>
            <a:ext cx="781674" cy="5133882"/>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914746" y="1128889"/>
            <a:ext cx="178177" cy="513571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0" y="1130725"/>
            <a:ext cx="235199" cy="513388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3">
            <a:extLst>
              <a:ext uri="{FF2B5EF4-FFF2-40B4-BE49-F238E27FC236}">
                <a16:creationId xmlns:a16="http://schemas.microsoft.com/office/drawing/2014/main" id="{F2704EE2-51AD-4F75-AB41-5029BF8D32F9}"/>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122225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CE71-B970-46BE-9659-C868FDE18065}"/>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EBB1E27E-9C01-4DB0-8D65-7FD95CF4B95F}"/>
              </a:ext>
            </a:extLst>
          </p:cNvPr>
          <p:cNvSpPr/>
          <p:nvPr userDrawn="1"/>
        </p:nvSpPr>
        <p:spPr>
          <a:xfrm>
            <a:off x="11719596" y="1131265"/>
            <a:ext cx="468059" cy="5131989"/>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29DAA61-B817-40FE-ACF4-7C372423A370}"/>
              </a:ext>
            </a:extLst>
          </p:cNvPr>
          <p:cNvSpPr/>
          <p:nvPr userDrawn="1"/>
        </p:nvSpPr>
        <p:spPr>
          <a:xfrm>
            <a:off x="9059248" y="1128887"/>
            <a:ext cx="178177" cy="51357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9237426" y="1132605"/>
            <a:ext cx="2482170" cy="5131991"/>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1264"/>
            <a:ext cx="781674" cy="5133339"/>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914746" y="1131257"/>
            <a:ext cx="178177" cy="5133343"/>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0" y="1130051"/>
            <a:ext cx="235199" cy="5133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3">
            <a:extLst>
              <a:ext uri="{FF2B5EF4-FFF2-40B4-BE49-F238E27FC236}">
                <a16:creationId xmlns:a16="http://schemas.microsoft.com/office/drawing/2014/main" id="{D04EC192-D765-4734-AE7E-5861CEFE7322}"/>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00617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7970521"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0" y="4218669"/>
            <a:ext cx="7970522"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131265"/>
            <a:ext cx="468059"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129431"/>
            <a:ext cx="178177"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132605"/>
            <a:ext cx="2482170" cy="5130693"/>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6039" y="1376363"/>
            <a:ext cx="7323462"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0724"/>
            <a:ext cx="781674"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130725"/>
            <a:ext cx="178177"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130725"/>
            <a:ext cx="2351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3">
            <a:extLst>
              <a:ext uri="{FF2B5EF4-FFF2-40B4-BE49-F238E27FC236}">
                <a16:creationId xmlns:a16="http://schemas.microsoft.com/office/drawing/2014/main" id="{264896F7-C812-4A56-AA9A-7FCA97798A61}"/>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937405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411C-F421-41C7-BD2D-5EB6F7B98C6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2600BF4-92FA-4D6B-89A6-B758543C37E5}"/>
              </a:ext>
            </a:extLst>
          </p:cNvPr>
          <p:cNvSpPr/>
          <p:nvPr userDrawn="1"/>
        </p:nvSpPr>
        <p:spPr>
          <a:xfrm>
            <a:off x="11719596" y="1134440"/>
            <a:ext cx="468059" cy="513688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46FF2C4-9226-4C7D-8583-B3C440DE1173}"/>
              </a:ext>
            </a:extLst>
          </p:cNvPr>
          <p:cNvSpPr/>
          <p:nvPr userDrawn="1"/>
        </p:nvSpPr>
        <p:spPr>
          <a:xfrm>
            <a:off x="9059248" y="1130814"/>
            <a:ext cx="178177" cy="5140512"/>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435353-B6BD-4B53-B7DB-CFBC59A5F938}"/>
              </a:ext>
            </a:extLst>
          </p:cNvPr>
          <p:cNvSpPr/>
          <p:nvPr userDrawn="1"/>
        </p:nvSpPr>
        <p:spPr>
          <a:xfrm>
            <a:off x="0" y="1130814"/>
            <a:ext cx="235199" cy="51337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961"/>
          <a:stretch/>
        </p:blipFill>
        <p:spPr>
          <a:xfrm>
            <a:off x="235199" y="1130815"/>
            <a:ext cx="703428" cy="5133796"/>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914746" y="1130814"/>
            <a:ext cx="178177" cy="5133796"/>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9237426" y="1137253"/>
            <a:ext cx="2482170" cy="5127357"/>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376039" y="1376363"/>
            <a:ext cx="7323461" cy="4616450"/>
          </a:xfrm>
        </p:spPr>
        <p:txBody>
          <a:bodyPr/>
          <a:lstStyle/>
          <a:p>
            <a:endParaRPr lang="en-AU"/>
          </a:p>
        </p:txBody>
      </p:sp>
      <p:sp>
        <p:nvSpPr>
          <p:cNvPr id="13" name="Footer Placeholder 3">
            <a:extLst>
              <a:ext uri="{FF2B5EF4-FFF2-40B4-BE49-F238E27FC236}">
                <a16:creationId xmlns:a16="http://schemas.microsoft.com/office/drawing/2014/main" id="{B3AD6A98-961C-4A86-8999-3F74E35AF019}"/>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428386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41B9-0981-4056-ADBB-CC7156B59154}"/>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2F44E652-2CAC-472F-9617-1A54A6AF3200}"/>
              </a:ext>
            </a:extLst>
          </p:cNvPr>
          <p:cNvSpPr/>
          <p:nvPr userDrawn="1"/>
        </p:nvSpPr>
        <p:spPr>
          <a:xfrm>
            <a:off x="-3388" y="1135753"/>
            <a:ext cx="323428" cy="5128848"/>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3800B-3E47-49FA-977C-9218FE0F9105}"/>
              </a:ext>
            </a:extLst>
          </p:cNvPr>
          <p:cNvSpPr/>
          <p:nvPr userDrawn="1"/>
        </p:nvSpPr>
        <p:spPr>
          <a:xfrm>
            <a:off x="5575140" y="1133058"/>
            <a:ext cx="6407746" cy="513154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048"/>
          <a:stretch/>
        </p:blipFill>
        <p:spPr>
          <a:xfrm>
            <a:off x="5710275" y="1133057"/>
            <a:ext cx="1200059" cy="5131551"/>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11979053" y="1133056"/>
            <a:ext cx="228198" cy="513154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0E740B-C5BE-46A0-9248-091F4EF39E10}"/>
              </a:ext>
            </a:extLst>
          </p:cNvPr>
          <p:cNvSpPr/>
          <p:nvPr userDrawn="1"/>
        </p:nvSpPr>
        <p:spPr>
          <a:xfrm>
            <a:off x="5459773" y="1133055"/>
            <a:ext cx="250502" cy="5131553"/>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3">
            <a:extLst>
              <a:ext uri="{FF2B5EF4-FFF2-40B4-BE49-F238E27FC236}">
                <a16:creationId xmlns:a16="http://schemas.microsoft.com/office/drawing/2014/main" id="{FE5456C0-9026-4A21-90AD-9FA4870DF1FF}"/>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8682157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BAA3-AB03-466A-A4F8-EB41202E1926}"/>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4CFEA2E7-A3B0-4C43-B94C-D5E1033F4B01}"/>
              </a:ext>
            </a:extLst>
          </p:cNvPr>
          <p:cNvSpPr/>
          <p:nvPr userDrawn="1"/>
        </p:nvSpPr>
        <p:spPr>
          <a:xfrm>
            <a:off x="-3388" y="1135752"/>
            <a:ext cx="323428" cy="512885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0115" y="1135753"/>
            <a:ext cx="1304367" cy="5137071"/>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11979053" y="1133056"/>
            <a:ext cx="212947" cy="513707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A5D85-B3AC-4846-AD58-6A0F2AE770A4}"/>
              </a:ext>
            </a:extLst>
          </p:cNvPr>
          <p:cNvSpPr/>
          <p:nvPr userDrawn="1"/>
        </p:nvSpPr>
        <p:spPr>
          <a:xfrm>
            <a:off x="5459773" y="1133056"/>
            <a:ext cx="250502" cy="513977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A429FE-C33D-42D9-89F5-7DC4E6D0C2A4}"/>
              </a:ext>
            </a:extLst>
          </p:cNvPr>
          <p:cNvSpPr/>
          <p:nvPr userDrawn="1"/>
        </p:nvSpPr>
        <p:spPr>
          <a:xfrm>
            <a:off x="6910334" y="1133057"/>
            <a:ext cx="5072552" cy="513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3">
            <a:extLst>
              <a:ext uri="{FF2B5EF4-FFF2-40B4-BE49-F238E27FC236}">
                <a16:creationId xmlns:a16="http://schemas.microsoft.com/office/drawing/2014/main" id="{C413924F-8387-4307-A2AA-55F11376F81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898268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6851561" y="1133057"/>
            <a:ext cx="5131325" cy="5137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9097D1A1-067C-4C41-8AF8-92E5BF3EB13A}"/>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D77F094B-A94F-4004-BEF6-F478A2CD389F}"/>
              </a:ext>
            </a:extLst>
          </p:cNvPr>
          <p:cNvSpPr/>
          <p:nvPr userDrawn="1"/>
        </p:nvSpPr>
        <p:spPr>
          <a:xfrm>
            <a:off x="-3388" y="1135753"/>
            <a:ext cx="32342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182" y="1135753"/>
            <a:ext cx="1208296" cy="5137070"/>
          </a:xfrm>
          <a:prstGeom prst="rect">
            <a:avLst/>
          </a:prstGeom>
        </p:spPr>
      </p:pic>
      <p:sp>
        <p:nvSpPr>
          <p:cNvPr id="9" name="Rectangle 8">
            <a:extLst>
              <a:ext uri="{FF2B5EF4-FFF2-40B4-BE49-F238E27FC236}">
                <a16:creationId xmlns:a16="http://schemas.microsoft.com/office/drawing/2014/main" id="{6FF9546E-BBC5-49FD-BE06-27ABA4326D60}"/>
              </a:ext>
            </a:extLst>
          </p:cNvPr>
          <p:cNvSpPr/>
          <p:nvPr userDrawn="1"/>
        </p:nvSpPr>
        <p:spPr>
          <a:xfrm>
            <a:off x="11979053" y="1133057"/>
            <a:ext cx="22819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9750BE-72E7-4DD3-A3C1-FD3CD066642C}"/>
              </a:ext>
            </a:extLst>
          </p:cNvPr>
          <p:cNvSpPr/>
          <p:nvPr userDrawn="1"/>
        </p:nvSpPr>
        <p:spPr>
          <a:xfrm>
            <a:off x="5478061" y="1133055"/>
            <a:ext cx="250502" cy="513707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3">
            <a:extLst>
              <a:ext uri="{FF2B5EF4-FFF2-40B4-BE49-F238E27FC236}">
                <a16:creationId xmlns:a16="http://schemas.microsoft.com/office/drawing/2014/main" id="{4999890A-7D95-4619-8D47-E5221862FC15}"/>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629802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135753"/>
            <a:ext cx="323428"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4"/>
            <a:ext cx="1293566"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133056"/>
            <a:ext cx="228198"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68917" y="1133056"/>
            <a:ext cx="250502"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133057"/>
            <a:ext cx="5072552"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Footer Placeholder 3">
            <a:extLst>
              <a:ext uri="{FF2B5EF4-FFF2-40B4-BE49-F238E27FC236}">
                <a16:creationId xmlns:a16="http://schemas.microsoft.com/office/drawing/2014/main" id="{E816132B-FB3E-4929-828B-65DCC72BC003}"/>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630055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470-6502-4E8B-AA42-FB92529FA028}"/>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B59CC6A8-A58E-4DD2-8682-61947598DF5C}"/>
              </a:ext>
            </a:extLst>
          </p:cNvPr>
          <p:cNvSpPr/>
          <p:nvPr userDrawn="1"/>
        </p:nvSpPr>
        <p:spPr>
          <a:xfrm>
            <a:off x="-3388" y="1135752"/>
            <a:ext cx="323428" cy="51370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3"/>
            <a:ext cx="1275811" cy="5137063"/>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11979053" y="1133056"/>
            <a:ext cx="228198" cy="51397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A18F75-01BD-47B5-9DC0-7446275983BD}"/>
              </a:ext>
            </a:extLst>
          </p:cNvPr>
          <p:cNvSpPr/>
          <p:nvPr userDrawn="1"/>
        </p:nvSpPr>
        <p:spPr>
          <a:xfrm>
            <a:off x="5468917" y="1133055"/>
            <a:ext cx="250502" cy="5137063"/>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6910334" y="1133058"/>
            <a:ext cx="5072552" cy="5139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 name="Footer Placeholder 3">
            <a:extLst>
              <a:ext uri="{FF2B5EF4-FFF2-40B4-BE49-F238E27FC236}">
                <a16:creationId xmlns:a16="http://schemas.microsoft.com/office/drawing/2014/main" id="{C4E6BA16-BFE4-4548-9773-93DA9209754F}"/>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405809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9059248" y="1134441"/>
            <a:ext cx="3128407" cy="5102887"/>
            <a:chOff x="9059248" y="1134441"/>
            <a:chExt cx="3128407"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281" y="1142132"/>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68059"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1259554" y="1452032"/>
            <a:ext cx="7324471" cy="2800767"/>
          </a:xfrm>
          <a:prstGeom prst="rect">
            <a:avLst/>
          </a:prstGeom>
          <a:noFill/>
        </p:spPr>
        <p:txBody>
          <a:bodyPr wrap="square" rtlCol="0">
            <a:spAutoFit/>
          </a:bodyPr>
          <a:lstStyle/>
          <a:p>
            <a:pPr marL="0" indent="0">
              <a:buNone/>
            </a:pPr>
            <a:r>
              <a:rPr lang="en-AU" sz="2200" b="1" dirty="0">
                <a:solidFill>
                  <a:schemeClr val="accent1"/>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1"/>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442" y="1124375"/>
            <a:ext cx="781674" cy="5120640"/>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914746" y="1124375"/>
            <a:ext cx="178177"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0" y="1124375"/>
            <a:ext cx="2351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3" name="Footer Placeholder 3">
            <a:extLst>
              <a:ext uri="{FF2B5EF4-FFF2-40B4-BE49-F238E27FC236}">
                <a16:creationId xmlns:a16="http://schemas.microsoft.com/office/drawing/2014/main" id="{D9DD2E00-CDE0-4A3C-9CB3-1186E5033778}"/>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8328CCC5-4B3E-4546-85F6-1D83A7C8B7CB}"/>
              </a:ext>
            </a:extLst>
          </p:cNvPr>
          <p:cNvSpPr txBox="1"/>
          <p:nvPr userDrawn="1"/>
        </p:nvSpPr>
        <p:spPr>
          <a:xfrm>
            <a:off x="1259554" y="1452032"/>
            <a:ext cx="7324471" cy="3077766"/>
          </a:xfrm>
          <a:prstGeom prst="rect">
            <a:avLst/>
          </a:prstGeom>
          <a:noFill/>
        </p:spPr>
        <p:txBody>
          <a:bodyPr wrap="square" rtlCol="0">
            <a:spAutoFit/>
          </a:bodyPr>
          <a:lstStyle/>
          <a:p>
            <a:pPr marL="0" indent="0">
              <a:buNone/>
            </a:pPr>
            <a:r>
              <a:rPr lang="en-AU" sz="2200" b="1" dirty="0">
                <a:solidFill>
                  <a:schemeClr val="accent2"/>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2"/>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9640" y="1142132"/>
              <a:ext cx="2486315" cy="5095195"/>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0" y="1124375"/>
            <a:ext cx="1092923" cy="5120641"/>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4" name="Footer Placeholder 3">
            <a:extLst>
              <a:ext uri="{FF2B5EF4-FFF2-40B4-BE49-F238E27FC236}">
                <a16:creationId xmlns:a16="http://schemas.microsoft.com/office/drawing/2014/main" id="{E419CB6B-98BE-454B-88FB-DE1D8DCF3E4F}"/>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3582007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2E374A0C-8D4A-4571-810A-D73732F67A07}"/>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3"/>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3"/>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9068392" y="1142131"/>
            <a:ext cx="3119263" cy="5095197"/>
            <a:chOff x="9068392" y="1142131"/>
            <a:chExt cx="3119263"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0364" y="1142132"/>
              <a:ext cx="2486315"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68392"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6" name="Footer Placeholder 3">
            <a:extLst>
              <a:ext uri="{FF2B5EF4-FFF2-40B4-BE49-F238E27FC236}">
                <a16:creationId xmlns:a16="http://schemas.microsoft.com/office/drawing/2014/main" id="{07D7BA8F-5A5F-4C47-B812-EF7EAC88CA4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56924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4"/>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4"/>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136662"/>
            <a:ext cx="3128407" cy="5100666"/>
            <a:chOff x="9059248" y="1136662"/>
            <a:chExt cx="3128407" cy="5100666"/>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4"/>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36662"/>
              <a:ext cx="178177" cy="5100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8524" y="1136662"/>
              <a:ext cx="2481072" cy="5095196"/>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6" name="Footer Placeholder 3">
            <a:extLst>
              <a:ext uri="{FF2B5EF4-FFF2-40B4-BE49-F238E27FC236}">
                <a16:creationId xmlns:a16="http://schemas.microsoft.com/office/drawing/2014/main" id="{681B2972-CAE0-463B-837D-7FD05871209A}"/>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928433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5" name="Group 4">
            <a:extLst>
              <a:ext uri="{FF2B5EF4-FFF2-40B4-BE49-F238E27FC236}">
                <a16:creationId xmlns:a16="http://schemas.microsoft.com/office/drawing/2014/main" id="{25B2AEDA-A990-4555-8B79-13AAC1638A1C}"/>
              </a:ext>
            </a:extLst>
          </p:cNvPr>
          <p:cNvGrpSpPr/>
          <p:nvPr userDrawn="1"/>
        </p:nvGrpSpPr>
        <p:grpSpPr>
          <a:xfrm>
            <a:off x="0" y="1124375"/>
            <a:ext cx="1092923" cy="5120641"/>
            <a:chOff x="0" y="1124375"/>
            <a:chExt cx="1092923" cy="5120641"/>
          </a:xfrm>
        </p:grpSpPr>
        <p:sp>
          <p:nvSpPr>
            <p:cNvPr id="6" name="Rectangle 5">
              <a:extLst>
                <a:ext uri="{FF2B5EF4-FFF2-40B4-BE49-F238E27FC236}">
                  <a16:creationId xmlns:a16="http://schemas.microsoft.com/office/drawing/2014/main" id="{4576146F-6703-465C-8897-A080895D41AA}"/>
                </a:ext>
              </a:extLst>
            </p:cNvPr>
            <p:cNvSpPr/>
            <p:nvPr userDrawn="1"/>
          </p:nvSpPr>
          <p:spPr>
            <a:xfrm>
              <a:off x="0" y="1124375"/>
              <a:ext cx="235199" cy="5120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961"/>
            <a:stretch/>
          </p:blipFill>
          <p:spPr>
            <a:xfrm>
              <a:off x="235199" y="1124375"/>
              <a:ext cx="703428" cy="5120641"/>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124375"/>
              <a:ext cx="178177" cy="5120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702BE8B6-6432-4AEE-B12A-BE60A72415E3}"/>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5"/>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5"/>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10" name="Group 9">
            <a:extLst>
              <a:ext uri="{FF2B5EF4-FFF2-40B4-BE49-F238E27FC236}">
                <a16:creationId xmlns:a16="http://schemas.microsoft.com/office/drawing/2014/main" id="{3C66311D-BF96-41CD-926C-19BADDE5934C}"/>
              </a:ext>
            </a:extLst>
          </p:cNvPr>
          <p:cNvGrpSpPr/>
          <p:nvPr userDrawn="1"/>
        </p:nvGrpSpPr>
        <p:grpSpPr>
          <a:xfrm>
            <a:off x="9059248" y="1141463"/>
            <a:ext cx="3128407" cy="5095865"/>
            <a:chOff x="9059248" y="1141463"/>
            <a:chExt cx="3128407" cy="5095865"/>
          </a:xfrm>
        </p:grpSpPr>
        <p:sp>
          <p:nvSpPr>
            <p:cNvPr id="11" name="Rectangle 10">
              <a:extLst>
                <a:ext uri="{FF2B5EF4-FFF2-40B4-BE49-F238E27FC236}">
                  <a16:creationId xmlns:a16="http://schemas.microsoft.com/office/drawing/2014/main" id="{AFD39017-63A6-4DEB-B088-1CD32DAC0979}"/>
                </a:ext>
              </a:extLst>
            </p:cNvPr>
            <p:cNvSpPr/>
            <p:nvPr userDrawn="1"/>
          </p:nvSpPr>
          <p:spPr>
            <a:xfrm>
              <a:off x="11719596" y="1141463"/>
              <a:ext cx="468059" cy="5095864"/>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142132"/>
              <a:ext cx="178177" cy="50951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424" y="1141463"/>
              <a:ext cx="2482171" cy="5095196"/>
            </a:xfrm>
            <a:prstGeom prst="rect">
              <a:avLst/>
            </a:prstGeom>
          </p:spPr>
        </p:pic>
      </p:grpSp>
      <p:sp>
        <p:nvSpPr>
          <p:cNvPr id="15" name="Title 1">
            <a:extLst>
              <a:ext uri="{FF2B5EF4-FFF2-40B4-BE49-F238E27FC236}">
                <a16:creationId xmlns:a16="http://schemas.microsoft.com/office/drawing/2014/main" id="{02C49220-2985-4165-8E62-3AAF024BE8C4}"/>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4" name="Footer Placeholder 3">
            <a:extLst>
              <a:ext uri="{FF2B5EF4-FFF2-40B4-BE49-F238E27FC236}">
                <a16:creationId xmlns:a16="http://schemas.microsoft.com/office/drawing/2014/main" id="{8CF8E6F8-C361-439E-B762-34E856CE5D3A}"/>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744203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a:xfrm>
            <a:off x="9281159" y="6309360"/>
            <a:ext cx="2560320" cy="274320"/>
          </a:xfrm>
          <a:prstGeom prst="rect">
            <a:avLst/>
          </a:prstGeom>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62D1D5D-5BDB-4F59-9651-278F9A3568E0}"/>
              </a:ext>
            </a:extLst>
          </p:cNvPr>
          <p:cNvSpPr txBox="1"/>
          <p:nvPr userDrawn="1"/>
        </p:nvSpPr>
        <p:spPr>
          <a:xfrm>
            <a:off x="390618" y="566191"/>
            <a:ext cx="11191974"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Our Values</a:t>
            </a:r>
            <a:endParaRPr lang="en-AU" sz="2800" b="1" dirty="0">
              <a:solidFill>
                <a:schemeClr val="tx1"/>
              </a:solidFill>
              <a:latin typeface="+mj-lt"/>
              <a:cs typeface="JacobsChronos" panose="020B0604020202020204" pitchFamily="34" charset="0"/>
            </a:endParaRPr>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1178857"/>
            <a:ext cx="192024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61976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885439" y="1381760"/>
            <a:ext cx="4545247" cy="2523768"/>
          </a:xfrm>
          <a:prstGeom prst="rect">
            <a:avLst/>
          </a:prstGeom>
          <a:noFill/>
        </p:spPr>
        <p:txBody>
          <a:bodyPr wrap="square" rtlCol="0">
            <a:spAutoFit/>
          </a:bodyPr>
          <a:lstStyle/>
          <a:p>
            <a:r>
              <a:rPr lang="en-AU" sz="2000" b="1" dirty="0">
                <a:solidFill>
                  <a:schemeClr val="tx1"/>
                </a:solidFill>
                <a:latin typeface="+mj-lt"/>
              </a:rPr>
              <a:t>To create a more connected, sustainable world.</a:t>
            </a:r>
          </a:p>
          <a:p>
            <a:endParaRPr lang="en-AU" sz="2000" b="1" dirty="0">
              <a:solidFill>
                <a:schemeClr val="tx1"/>
              </a:solidFill>
              <a:latin typeface="+mj-lt"/>
            </a:endParaRPr>
          </a:p>
          <a:p>
            <a:r>
              <a:rPr lang="en-AU" sz="2000" b="0" dirty="0">
                <a:solidFill>
                  <a:schemeClr val="tx1"/>
                </a:solidFill>
                <a:latin typeface="+mj-lt"/>
              </a:rPr>
              <a:t>We do things right.</a:t>
            </a:r>
          </a:p>
          <a:p>
            <a:r>
              <a:rPr lang="en-AU" sz="2000" b="0" dirty="0">
                <a:solidFill>
                  <a:schemeClr val="tx1"/>
                </a:solidFill>
                <a:latin typeface="+mj-lt"/>
              </a:rPr>
              <a:t>We challenge the accepted.</a:t>
            </a:r>
          </a:p>
          <a:p>
            <a:r>
              <a:rPr lang="en-US" sz="2000" b="0" dirty="0">
                <a:solidFill>
                  <a:schemeClr val="tx1"/>
                </a:solidFill>
                <a:latin typeface="+mj-lt"/>
              </a:rPr>
              <a:t>We aim higher.</a:t>
            </a:r>
          </a:p>
          <a:p>
            <a:r>
              <a:rPr lang="en-US" sz="2000" b="0" dirty="0">
                <a:solidFill>
                  <a:schemeClr val="tx1"/>
                </a:solidFill>
                <a:latin typeface="+mj-lt"/>
              </a:rPr>
              <a:t>We live inclusion.</a:t>
            </a:r>
          </a:p>
          <a:p>
            <a:endParaRPr lang="en-US" b="1" dirty="0">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11582592" y="1178857"/>
            <a:ext cx="61976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1908" y="1178858"/>
            <a:ext cx="3618709" cy="5112952"/>
          </a:xfrm>
          <a:prstGeom prst="rect">
            <a:avLst/>
          </a:prstGeom>
        </p:spPr>
      </p:pic>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441" y="636650"/>
            <a:ext cx="10969943" cy="5584698"/>
          </a:xfrm>
          <a:prstGeom prst="rect">
            <a:avLst/>
          </a:prstGeom>
        </p:spPr>
      </p:pic>
      <p:sp>
        <p:nvSpPr>
          <p:cNvPr id="6" name="Footer Placeholder 3">
            <a:extLst>
              <a:ext uri="{FF2B5EF4-FFF2-40B4-BE49-F238E27FC236}">
                <a16:creationId xmlns:a16="http://schemas.microsoft.com/office/drawing/2014/main" id="{C697E24A-4F4D-45CF-B49B-E6E0DF90308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924655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310720" y="1295400"/>
            <a:ext cx="11398928"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The material in this presentation has been prepared by Jacobs</a:t>
            </a:r>
            <a:r>
              <a:rPr lang="en-AU" sz="1800" baseline="30000" dirty="0">
                <a:solidFill>
                  <a:schemeClr val="tx1"/>
                </a:solidFill>
                <a:latin typeface="+mj-lt"/>
                <a:cs typeface="JacobsChronos" panose="020B0604020202020204" pitchFamily="34" charset="0"/>
              </a:rPr>
              <a:t>®</a:t>
            </a:r>
            <a:r>
              <a:rPr lang="en-AU" sz="1800" dirty="0">
                <a:solidFill>
                  <a:schemeClr val="tx1"/>
                </a:solidFill>
                <a:latin typeface="+mj-lt"/>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©2021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Jacobs is a trademark of </a:t>
            </a:r>
            <a:r>
              <a:rPr lang="en-US" sz="1800" kern="1200" dirty="0">
                <a:solidFill>
                  <a:schemeClr val="tx1"/>
                </a:solidFill>
                <a:effectLst/>
                <a:latin typeface="+mn-lt"/>
                <a:ea typeface="+mn-ea"/>
                <a:cs typeface="+mn-cs"/>
              </a:rPr>
              <a:t>Jacobs Engineering Group </a:t>
            </a:r>
            <a:r>
              <a:rPr lang="en-AU" sz="1800" dirty="0">
                <a:solidFill>
                  <a:schemeClr val="tx1"/>
                </a:solidFill>
                <a:latin typeface="+mj-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8" name="Footer Placeholder 3">
            <a:extLst>
              <a:ext uri="{FF2B5EF4-FFF2-40B4-BE49-F238E27FC236}">
                <a16:creationId xmlns:a16="http://schemas.microsoft.com/office/drawing/2014/main" id="{E5F29524-68EA-45E2-95D2-D891439D514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897547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310720" y="1295400"/>
            <a:ext cx="11398927" cy="4698923"/>
          </a:xfrm>
          <a:prstGeom prst="rect">
            <a:avLst/>
          </a:prstGeom>
          <a:noFill/>
        </p:spPr>
        <p:txBody>
          <a:bodyPr wrap="square" lIns="0" tIns="0" rIns="0" bIns="0" rtlCol="0">
            <a:noAutofit/>
          </a:bodyPr>
          <a:lstStyle/>
          <a:p>
            <a:pPr lvl="0">
              <a:lnSpc>
                <a:spcPct val="90000"/>
              </a:lnSpc>
              <a:spcBef>
                <a:spcPts val="1800"/>
              </a:spcBef>
              <a:spcAft>
                <a:spcPts val="0"/>
              </a:spcAft>
            </a:pPr>
            <a:r>
              <a:rPr lang="en-US"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The material in this presentation has been prepared by Jacobs</a:t>
            </a:r>
            <a:r>
              <a:rPr lang="en-AU" sz="1800" kern="1200" baseline="30000" dirty="0">
                <a:solidFill>
                  <a:schemeClr val="tx1"/>
                </a:solidFill>
                <a:latin typeface="+mn-lt"/>
                <a:ea typeface="+mn-ea"/>
                <a:cs typeface="JacobsChronos" panose="020B0604020202020204" pitchFamily="34" charset="0"/>
              </a:rPr>
              <a:t>®</a:t>
            </a:r>
            <a:r>
              <a:rPr lang="en-AU" sz="1800" kern="1200" dirty="0">
                <a:solidFill>
                  <a:schemeClr val="tx1"/>
                </a:solidFill>
                <a:latin typeface="+mn-lt"/>
                <a:ea typeface="+mn-ea"/>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©2021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Jacobs is a trademark of Jacobs Engineering Group Inc. </a:t>
            </a:r>
          </a:p>
          <a:p>
            <a:pPr marL="0" lvl="0" indent="0">
              <a:lnSpc>
                <a:spcPct val="90000"/>
              </a:lnSpc>
              <a:spcBef>
                <a:spcPts val="1800"/>
              </a:spcBef>
              <a:spcAft>
                <a:spcPts val="0"/>
              </a:spcAft>
              <a:buFont typeface="Jacobs Chronos Light" panose="010B0403030503030204" pitchFamily="34" charset="0"/>
              <a:buNone/>
            </a:pPr>
            <a:r>
              <a:rPr lang="en-AU" sz="1800" kern="1200" dirty="0">
                <a:solidFill>
                  <a:schemeClr val="tx1"/>
                </a:solidFill>
                <a:latin typeface="+mn-lt"/>
                <a:ea typeface="+mn-ea"/>
                <a:cs typeface="JacobsChronos" panose="020B0604020202020204" pitchFamily="34" charset="0"/>
              </a:rPr>
              <a:t> </a:t>
            </a:r>
          </a:p>
        </p:txBody>
      </p:sp>
      <p:sp>
        <p:nvSpPr>
          <p:cNvPr id="6" name="TextBox 5">
            <a:extLst>
              <a:ext uri="{FF2B5EF4-FFF2-40B4-BE49-F238E27FC236}">
                <a16:creationId xmlns:a16="http://schemas.microsoft.com/office/drawing/2014/main" id="{BC7C20BF-C454-4149-A416-6BA7A4AD1EE7}"/>
              </a:ext>
            </a:extLst>
          </p:cNvPr>
          <p:cNvSpPr txBox="1"/>
          <p:nvPr userDrawn="1"/>
        </p:nvSpPr>
        <p:spPr>
          <a:xfrm>
            <a:off x="310720" y="566191"/>
            <a:ext cx="11271871"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10721" y="523987"/>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
        <p:nvSpPr>
          <p:cNvPr id="7" name="Footer Placeholder 3">
            <a:extLst>
              <a:ext uri="{FF2B5EF4-FFF2-40B4-BE49-F238E27FC236}">
                <a16:creationId xmlns:a16="http://schemas.microsoft.com/office/drawing/2014/main" id="{9B2E5B4A-5D75-492F-AE05-F95E7AE94983}"/>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9566964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Jacobs Color Palette</a:t>
            </a:r>
            <a:endParaRPr lang="en-AU" sz="2800" b="1" dirty="0">
              <a:solidFill>
                <a:schemeClr val="tx1"/>
              </a:solidFill>
              <a:latin typeface="+mj-lt"/>
              <a:cs typeface="JacobsChronos" panose="020B0604020202020204" pitchFamily="34" charset="0"/>
            </a:endParaRP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242835" y="1514011"/>
            <a:ext cx="784316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69332"/>
              </a:xfrm>
              <a:prstGeom prst="rect">
                <a:avLst/>
              </a:prstGeom>
              <a:noFill/>
            </p:spPr>
            <p:txBody>
              <a:bodyPr wrap="square" rtlCol="0">
                <a:spAutoFit/>
              </a:bodyPr>
              <a:lstStyle/>
              <a:p>
                <a:r>
                  <a:rPr lang="en-AU" sz="1800" dirty="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69332"/>
              </a:xfrm>
              <a:prstGeom prst="rect">
                <a:avLst/>
              </a:prstGeom>
              <a:noFill/>
            </p:spPr>
            <p:txBody>
              <a:bodyPr wrap="square" rtlCol="0">
                <a:spAutoFit/>
              </a:bodyPr>
              <a:lstStyle/>
              <a:p>
                <a:r>
                  <a:rPr lang="en-AU" sz="1800" dirty="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69332"/>
              </a:xfrm>
              <a:prstGeom prst="rect">
                <a:avLst/>
              </a:prstGeom>
              <a:noFill/>
            </p:spPr>
            <p:txBody>
              <a:bodyPr wrap="square" rtlCol="0">
                <a:spAutoFit/>
              </a:bodyPr>
              <a:lstStyle/>
              <a:p>
                <a:r>
                  <a:rPr lang="en-AU" sz="1800" dirty="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69332"/>
              </a:xfrm>
              <a:prstGeom prst="rect">
                <a:avLst/>
              </a:prstGeom>
              <a:noFill/>
            </p:spPr>
            <p:txBody>
              <a:bodyPr wrap="square" rtlCol="0">
                <a:spAutoFit/>
              </a:bodyPr>
              <a:lstStyle/>
              <a:p>
                <a:r>
                  <a:rPr lang="en-AU" sz="1800" dirty="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69332"/>
              </a:xfrm>
              <a:prstGeom prst="rect">
                <a:avLst/>
              </a:prstGeom>
              <a:noFill/>
            </p:spPr>
            <p:txBody>
              <a:bodyPr wrap="square" rtlCol="0">
                <a:spAutoFit/>
              </a:bodyPr>
              <a:lstStyle/>
              <a:p>
                <a:r>
                  <a:rPr lang="en-AU" sz="1800" dirty="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8504600" y="1503060"/>
            <a:ext cx="2090020"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69332"/>
              </a:xfrm>
              <a:prstGeom prst="rect">
                <a:avLst/>
              </a:prstGeom>
              <a:noFill/>
            </p:spPr>
            <p:txBody>
              <a:bodyPr wrap="square" rtlCol="0">
                <a:spAutoFit/>
              </a:bodyPr>
              <a:lstStyle/>
              <a:p>
                <a:r>
                  <a:rPr lang="en-AU" sz="1800" dirty="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69332"/>
              </a:xfrm>
              <a:prstGeom prst="rect">
                <a:avLst/>
              </a:prstGeom>
              <a:noFill/>
            </p:spPr>
            <p:txBody>
              <a:bodyPr wrap="square" rtlCol="0">
                <a:spAutoFit/>
              </a:bodyPr>
              <a:lstStyle/>
              <a:p>
                <a:r>
                  <a:rPr lang="en-AU" sz="1800" dirty="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76690"/>
              </a:xfrm>
              <a:prstGeom prst="rect">
                <a:avLst/>
              </a:prstGeom>
              <a:noFill/>
            </p:spPr>
            <p:txBody>
              <a:bodyPr wrap="square" rtlCol="0">
                <a:spAutoFit/>
              </a:bodyPr>
              <a:lstStyle/>
              <a:p>
                <a:r>
                  <a:rPr lang="en-AU" sz="1800" dirty="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320040" y="1077548"/>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27955459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5" name="Rectangle 4">
            <a:extLst>
              <a:ext uri="{FF2B5EF4-FFF2-40B4-BE49-F238E27FC236}">
                <a16:creationId xmlns:a16="http://schemas.microsoft.com/office/drawing/2014/main" id="{52639E23-1F27-4E36-B4F2-15023129F80A}"/>
              </a:ext>
            </a:extLst>
          </p:cNvPr>
          <p:cNvSpPr/>
          <p:nvPr userDrawn="1"/>
        </p:nvSpPr>
        <p:spPr>
          <a:xfrm>
            <a:off x="320040" y="1135182"/>
            <a:ext cx="11521439" cy="600164"/>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3363524" y="1803624"/>
            <a:ext cx="8626168" cy="103105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*IMPORTANT – EMBED JACOBS CHRONOS WHEN SAVING YOUR PRESENTATION. </a:t>
            </a:r>
          </a:p>
          <a:p>
            <a:pPr lvl="0">
              <a:spcAft>
                <a:spcPts val="300"/>
              </a:spcAft>
            </a:pPr>
            <a:r>
              <a:rPr lang="en-AU" sz="1400" b="1" kern="1200" cap="none" baseline="0" dirty="0">
                <a:solidFill>
                  <a:schemeClr val="tx1"/>
                </a:solidFill>
                <a:latin typeface="+mn-lt"/>
                <a:ea typeface="+mn-ea"/>
                <a:cs typeface="JacobsChronos" pitchFamily="34" charset="0"/>
              </a:rPr>
              <a:t>Instructions</a:t>
            </a:r>
            <a:endParaRPr lang="en-AU" sz="1200" b="1" kern="1200" cap="none" baseline="0" dirty="0">
              <a:solidFill>
                <a:schemeClr val="tx1"/>
              </a:solidFill>
              <a:latin typeface="+mn-lt"/>
              <a:ea typeface="+mn-ea"/>
              <a:cs typeface="JacobsChronos" pitchFamily="34" charset="0"/>
            </a:endParaRPr>
          </a:p>
          <a:p>
            <a:pPr lvl="0">
              <a:spcAft>
                <a:spcPts val="300"/>
              </a:spcAft>
            </a:pPr>
            <a:r>
              <a:rPr lang="en-AU" sz="1400" b="0" i="1" kern="1200" baseline="0" dirty="0">
                <a:solidFill>
                  <a:schemeClr val="tx1"/>
                </a:solidFill>
                <a:latin typeface="+mn-lt"/>
                <a:ea typeface="+mn-ea"/>
                <a:cs typeface="JacobsChronos" pitchFamily="34" charset="0"/>
              </a:rPr>
              <a:t>File &gt; Save As &gt; Browse </a:t>
            </a:r>
            <a:r>
              <a:rPr lang="en-AU" sz="1400" b="0" kern="1200" baseline="0" dirty="0">
                <a:solidFill>
                  <a:schemeClr val="tx1"/>
                </a:solidFill>
                <a:latin typeface="+mn-lt"/>
                <a:ea typeface="+mn-ea"/>
                <a:cs typeface="JacobsChronos" pitchFamily="34" charset="0"/>
              </a:rPr>
              <a:t>(choose area to save) &gt; Browse Window choose </a:t>
            </a:r>
            <a:r>
              <a:rPr lang="en-AU" sz="1400" b="0" i="1" kern="1200" baseline="0" dirty="0">
                <a:solidFill>
                  <a:schemeClr val="tx1"/>
                </a:solidFill>
                <a:latin typeface="+mn-lt"/>
                <a:ea typeface="+mn-ea"/>
                <a:cs typeface="JacobsChronos" pitchFamily="34" charset="0"/>
              </a:rPr>
              <a:t>Tools dropdown </a:t>
            </a:r>
            <a:r>
              <a:rPr lang="en-AU" sz="1400" b="0" kern="1200" baseline="0" dirty="0">
                <a:solidFill>
                  <a:schemeClr val="tx1"/>
                </a:solidFill>
                <a:latin typeface="+mn-lt"/>
                <a:ea typeface="+mn-ea"/>
                <a:cs typeface="JacobsChronos" pitchFamily="34" charset="0"/>
              </a:rPr>
              <a:t>next to the “Save” button &gt; </a:t>
            </a:r>
            <a:r>
              <a:rPr lang="en-AU" sz="1400" b="0" i="1" kern="1200" baseline="0" dirty="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8956312" y="5559231"/>
            <a:ext cx="2885167" cy="600164"/>
          </a:xfrm>
          <a:prstGeom prst="rect">
            <a:avLst/>
          </a:prstGeom>
        </p:spPr>
        <p:txBody>
          <a:bodyPr wrap="square" lIns="0" tIns="0" rIns="0">
            <a:spAutoFit/>
          </a:bodyPr>
          <a:lstStyle/>
          <a:p>
            <a:pPr lvl="0" algn="r"/>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2308" y="1803624"/>
            <a:ext cx="3013640" cy="2793072"/>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do I check if I have the Jacobs </a:t>
            </a:r>
            <a:r>
              <a:rPr lang="en-AU" sz="1400" b="1" kern="1200" cap="all" baseline="0" dirty="0" err="1">
                <a:solidFill>
                  <a:srgbClr val="0A7DFF"/>
                </a:solidFill>
                <a:latin typeface="+mn-lt"/>
                <a:ea typeface="+mn-ea"/>
                <a:cs typeface="JacobsChronos" pitchFamily="34" charset="0"/>
              </a:rPr>
              <a:t>chronos</a:t>
            </a:r>
            <a:r>
              <a:rPr lang="en-AU" sz="1400" b="1" kern="1200" cap="all" baseline="0" dirty="0">
                <a:solidFill>
                  <a:srgbClr val="0A7DFF"/>
                </a:solidFill>
                <a:latin typeface="+mn-lt"/>
                <a:ea typeface="+mn-ea"/>
                <a:cs typeface="JacobsChronos" pitchFamily="34" charset="0"/>
              </a:rPr>
              <a:t> font? </a:t>
            </a:r>
            <a:endParaRPr lang="en-AU" sz="1400" b="0" kern="1200" baseline="0" dirty="0">
              <a:solidFill>
                <a:srgbClr val="0A7DFF"/>
              </a:solidFill>
              <a:latin typeface="+mn-lt"/>
              <a:ea typeface="+mn-ea"/>
              <a:cs typeface="JacobsChronos"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400" b="0" kern="1200" baseline="0" dirty="0">
                <a:solidFill>
                  <a:schemeClr val="tx1"/>
                </a:solidFill>
                <a:latin typeface="+mn-lt"/>
                <a:ea typeface="+mn-ea"/>
                <a:cs typeface="JacobsChronos" pitchFamily="34" charset="0"/>
              </a:rPr>
              <a:t>The font will be deployed to all Jacobs machines around the 25</a:t>
            </a:r>
            <a:r>
              <a:rPr lang="en-AU" sz="1400" b="0" kern="1200" baseline="30000" dirty="0">
                <a:solidFill>
                  <a:schemeClr val="tx1"/>
                </a:solidFill>
                <a:latin typeface="+mn-lt"/>
                <a:ea typeface="+mn-ea"/>
                <a:cs typeface="JacobsChronos" pitchFamily="34" charset="0"/>
              </a:rPr>
              <a:t>th</a:t>
            </a:r>
            <a:r>
              <a:rPr lang="en-AU" sz="1400" b="0" kern="1200" baseline="0" dirty="0">
                <a:solidFill>
                  <a:schemeClr val="tx1"/>
                </a:solidFill>
                <a:latin typeface="+mn-lt"/>
                <a:ea typeface="+mn-ea"/>
                <a:cs typeface="JacobsChronos" pitchFamily="34" charset="0"/>
              </a:rPr>
              <a:t> November, 2019. To check that you have the font installed please go to: </a:t>
            </a:r>
            <a:r>
              <a:rPr lang="en-AU" sz="1400" b="1" kern="1200" baseline="0" dirty="0">
                <a:solidFill>
                  <a:schemeClr val="tx1"/>
                </a:solidFill>
                <a:latin typeface="+mn-lt"/>
                <a:ea typeface="+mn-ea"/>
                <a:cs typeface="JacobsChronos" pitchFamily="34" charset="0"/>
              </a:rPr>
              <a:t>Windows C Drive &gt; Windows &gt; Fonts</a:t>
            </a:r>
            <a:r>
              <a:rPr lang="en-AU" sz="1400" b="0" kern="1200" baseline="0" dirty="0">
                <a:solidFill>
                  <a:schemeClr val="tx1"/>
                </a:solidFill>
                <a:latin typeface="+mn-lt"/>
                <a:ea typeface="+mn-ea"/>
                <a:cs typeface="JacobsChronos" pitchFamily="34" charset="0"/>
              </a:rPr>
              <a:t>. The fonts will be listed alphabetically. If you do not see the font please raise a help desk ticket. </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3419052" y="2993599"/>
            <a:ext cx="3651188"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7070240" y="2989176"/>
            <a:ext cx="4919452"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320040" y="5440835"/>
            <a:ext cx="2603464"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211908" y="4158280"/>
            <a:ext cx="3013640" cy="150041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Pasting content</a:t>
            </a:r>
            <a:endParaRPr lang="en-AU" sz="1400" b="0" kern="1200" baseline="0" dirty="0">
              <a:solidFill>
                <a:srgbClr val="0A7DFF"/>
              </a:solidFill>
              <a:latin typeface="+mn-lt"/>
              <a:ea typeface="+mn-ea"/>
              <a:cs typeface="JacobsChronos" pitchFamily="34" charset="0"/>
            </a:endParaRP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When pasting content from other presentations, always use: </a:t>
            </a:r>
          </a:p>
          <a:p>
            <a:pPr marL="180000" lvl="0" indent="-18000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Paste Options: Use destination theme, or Keep text only</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264733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217009" y="1546729"/>
            <a:ext cx="5585998" cy="1831271"/>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CHOSE YOUR LAYOUT OPTION</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Right click </a:t>
            </a:r>
            <a:r>
              <a:rPr lang="en-AU" sz="1400" b="0" kern="1200" baseline="0" dirty="0">
                <a:solidFill>
                  <a:schemeClr val="tx1"/>
                </a:solidFill>
                <a:latin typeface="+mn-lt"/>
                <a:ea typeface="+mn-ea"/>
                <a:cs typeface="JacobsChronos" pitchFamily="34" charset="0"/>
              </a:rPr>
              <a:t>an existing slide in the side bar menu.</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Choose </a:t>
            </a:r>
            <a:r>
              <a:rPr lang="en-AU" sz="1400" b="1" i="1" kern="1200" baseline="0" dirty="0">
                <a:solidFill>
                  <a:schemeClr val="tx1"/>
                </a:solidFill>
                <a:latin typeface="+mn-lt"/>
                <a:ea typeface="+mn-ea"/>
                <a:cs typeface="JacobsChronos" pitchFamily="34" charset="0"/>
              </a:rPr>
              <a:t>Layout  </a:t>
            </a:r>
            <a:r>
              <a:rPr lang="en-AU" sz="1400" b="0" i="1" kern="1200" baseline="0" dirty="0">
                <a:solidFill>
                  <a:schemeClr val="tx1"/>
                </a:solidFill>
                <a:latin typeface="+mn-lt"/>
                <a:ea typeface="+mn-ea"/>
                <a:cs typeface="JacobsChronos" pitchFamily="34" charset="0"/>
              </a:rPr>
              <a:t>&gt;</a:t>
            </a:r>
            <a:r>
              <a:rPr lang="en-AU" sz="1400" b="0" kern="1200" baseline="0" dirty="0">
                <a:solidFill>
                  <a:schemeClr val="tx1"/>
                </a:solidFill>
                <a:latin typeface="+mn-lt"/>
                <a:ea typeface="+mn-ea"/>
                <a:cs typeface="JacobsChronos" pitchFamily="34" charset="0"/>
              </a:rPr>
              <a:t> select one of the various slide options.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320040" y="2451331"/>
            <a:ext cx="6892129"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7315200" y="1543344"/>
            <a:ext cx="4526279" cy="2870016"/>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“color theme” your presentation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We have 5 color themes throughout the template and </a:t>
            </a:r>
            <a:r>
              <a:rPr lang="en-AU" sz="1400" b="1" kern="1200" baseline="0" dirty="0">
                <a:solidFill>
                  <a:schemeClr val="tx1"/>
                </a:solidFill>
                <a:latin typeface="+mn-lt"/>
                <a:ea typeface="+mn-ea"/>
                <a:cs typeface="JacobsChronos" pitchFamily="34" charset="0"/>
              </a:rPr>
              <a:t>recommend</a:t>
            </a:r>
            <a:r>
              <a:rPr lang="en-AU" sz="1400" b="0" kern="1200" baseline="0" dirty="0">
                <a:solidFill>
                  <a:schemeClr val="tx1"/>
                </a:solidFill>
                <a:latin typeface="+mn-lt"/>
                <a:ea typeface="+mn-ea"/>
                <a:cs typeface="JacobsChronos" pitchFamily="34" charset="0"/>
              </a:rPr>
              <a:t> you use a different color theme per section.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For example presentations please see: </a:t>
            </a:r>
            <a:r>
              <a:rPr lang="en-AU" sz="1400" b="0" u="sng" kern="1200" baseline="0" dirty="0">
                <a:solidFill>
                  <a:schemeClr val="tx1"/>
                </a:solidFill>
                <a:latin typeface="+mn-lt"/>
                <a:ea typeface="+mn-ea"/>
                <a:cs typeface="JacobsChronos" pitchFamily="34" charset="0"/>
                <a:hlinkClick r:id="rId3"/>
              </a:rPr>
              <a:t>JacobsConnect &gt; Company &gt; Brand Central &gt; Content &gt; Jacobs PowerPoint Example</a:t>
            </a: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7596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3"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3345" y="1665755"/>
            <a:ext cx="11521440" cy="1284967"/>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Guidelines on using the new Jacobs template</a:t>
            </a:r>
            <a:endParaRPr lang="en-AU" sz="1400" b="0" kern="1200" baseline="0" dirty="0">
              <a:solidFill>
                <a:srgbClr val="0A7DFF"/>
              </a:solidFill>
              <a:latin typeface="+mn-lt"/>
              <a:ea typeface="+mn-ea"/>
              <a:cs typeface="JacobsChronos"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AU" sz="1400" b="0" kern="1200" baseline="0" dirty="0">
                <a:solidFill>
                  <a:schemeClr val="tx1"/>
                </a:solidFill>
                <a:latin typeface="+mn-lt"/>
                <a:ea typeface="+mn-ea"/>
                <a:cs typeface="JacobsChronos" pitchFamily="34" charset="0"/>
              </a:rPr>
              <a:t>For more comprehensive instructions on how to use this template please go to: </a:t>
            </a:r>
            <a:br>
              <a:rPr lang="en-AU" sz="1400" b="0" kern="1200" baseline="0" dirty="0">
                <a:solidFill>
                  <a:schemeClr val="tx1"/>
                </a:solidFill>
                <a:latin typeface="+mn-lt"/>
                <a:ea typeface="+mn-ea"/>
                <a:cs typeface="JacobsChronos" pitchFamily="34" charset="0"/>
              </a:rPr>
            </a:br>
            <a:r>
              <a:rPr lang="en-AU" sz="1400" b="0" u="sng" kern="1200" baseline="0" dirty="0">
                <a:solidFill>
                  <a:schemeClr val="tx1"/>
                </a:solidFill>
                <a:latin typeface="+mn-lt"/>
                <a:ea typeface="+mn-ea"/>
                <a:cs typeface="JacobsChronos" pitchFamily="34" charset="0"/>
                <a:hlinkClick r:id="rId2"/>
              </a:rPr>
              <a:t>JacobsConnect &gt; Company &gt; Brand Central  &gt; Content &gt; Jacobs PowerPoint Template Guideline</a:t>
            </a:r>
            <a:r>
              <a:rPr lang="en-AU" sz="1400" b="0" u="sng" kern="1200" baseline="0" dirty="0">
                <a:solidFill>
                  <a:schemeClr val="tx1"/>
                </a:solidFill>
                <a:latin typeface="+mn-lt"/>
                <a:ea typeface="+mn-ea"/>
                <a:cs typeface="JacobsChronos" pitchFamily="34" charset="0"/>
              </a:rPr>
              <a:t>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1231983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76726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572014" y="0"/>
            <a:ext cx="10619986" cy="5411469"/>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785" y="1107030"/>
            <a:ext cx="10619359"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0"/>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570193" y="0"/>
            <a:ext cx="10621807" cy="5411469"/>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896111" y="-18380"/>
            <a:ext cx="11295889" cy="5941030"/>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7756"/>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5924688"/>
            <a:ext cx="914400" cy="933312"/>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605241" y="6137360"/>
            <a:ext cx="3120205" cy="410030"/>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7977" y="6168337"/>
            <a:ext cx="3358500" cy="374808"/>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spTree>
    <p:extLst>
      <p:ext uri="{BB962C8B-B14F-4D97-AF65-F5344CB8AC3E}">
        <p14:creationId xmlns:p14="http://schemas.microsoft.com/office/powerpoint/2010/main" val="188582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914400" y="0"/>
            <a:ext cx="11277599" cy="59435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91099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250859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550915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1" y="0"/>
            <a:ext cx="11277599" cy="59436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3"/>
              <a:extLst>
                <a:ext uri="{FF2B5EF4-FFF2-40B4-BE49-F238E27FC236}">
                  <a16:creationId xmlns:a16="http://schemas.microsoft.com/office/drawing/2014/main" id="{1DC4B5B5-BC11-4D71-9E17-495F3B4250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3"/>
              <a:extLst>
                <a:ext uri="{FF2B5EF4-FFF2-40B4-BE49-F238E27FC236}">
                  <a16:creationId xmlns:a16="http://schemas.microsoft.com/office/drawing/2014/main" id="{99FCB893-18C3-498D-AB19-425857B091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3"/>
              <a:extLst>
                <a:ext uri="{FF2B5EF4-FFF2-40B4-BE49-F238E27FC236}">
                  <a16:creationId xmlns:a16="http://schemas.microsoft.com/office/drawing/2014/main" id="{8E1273C0-53AE-40A9-9B1A-2F1BF4EBD1E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3"/>
              <a:extLst>
                <a:ext uri="{FF2B5EF4-FFF2-40B4-BE49-F238E27FC236}">
                  <a16:creationId xmlns:a16="http://schemas.microsoft.com/office/drawing/2014/main" id="{4C05C6EA-029A-4D4E-9AE5-5F7BCFC6526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731959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34665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3.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hyperlink" Target="about:blank" TargetMode="External"/><Relationship Id="rId18" Type="http://schemas.openxmlformats.org/officeDocument/2006/relationships/image" Target="../media/image4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slideLayout" Target="../slideLayouts/slideLayout83.xml"/><Relationship Id="rId16" Type="http://schemas.openxmlformats.org/officeDocument/2006/relationships/image" Target="../media/image39.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4.xml"/><Relationship Id="rId5" Type="http://schemas.openxmlformats.org/officeDocument/2006/relationships/slideLayout" Target="../slideLayouts/slideLayout86.xml"/><Relationship Id="rId15" Type="http://schemas.openxmlformats.org/officeDocument/2006/relationships/image" Target="../media/image38.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3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8.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9.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4" name="Footer Placeholder 3">
            <a:extLst>
              <a:ext uri="{FF2B5EF4-FFF2-40B4-BE49-F238E27FC236}">
                <a16:creationId xmlns:a16="http://schemas.microsoft.com/office/drawing/2014/main" id="{10BB8180-DD69-44D6-B058-2ECBE6E8A5C1}"/>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35F80BCA-5BCE-464B-9CD5-DA03B095D7D2}"/>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79AFC795-115D-4CB0-B1E5-B323AAA2A52B}"/>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78" r:id="rId1"/>
    <p:sldLayoutId id="2147483799" r:id="rId2"/>
    <p:sldLayoutId id="2147483792" r:id="rId3"/>
    <p:sldLayoutId id="2147483779" r:id="rId4"/>
    <p:sldLayoutId id="2147483780"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23889" y="5903003"/>
            <a:ext cx="4663440" cy="520438"/>
          </a:xfrm>
          <a:prstGeom prst="rect">
            <a:avLst/>
          </a:prstGeom>
        </p:spPr>
      </p:pic>
      <p:pic>
        <p:nvPicPr>
          <p:cNvPr id="12" name="Picture 11">
            <a:hlinkClick r:id="rId13"/>
            <a:extLst>
              <a:ext uri="{FF2B5EF4-FFF2-40B4-BE49-F238E27FC236}">
                <a16:creationId xmlns:a16="http://schemas.microsoft.com/office/drawing/2014/main" id="{1271B511-7453-4BD2-90BF-4667740059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95011" y="5971207"/>
            <a:ext cx="394199" cy="358555"/>
          </a:xfrm>
          <a:prstGeom prst="rect">
            <a:avLst/>
          </a:prstGeom>
        </p:spPr>
      </p:pic>
      <p:pic>
        <p:nvPicPr>
          <p:cNvPr id="13" name="Picture 12">
            <a:hlinkClick r:id="rId13"/>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25537" t="13310" r="21972" b="13201"/>
          <a:stretch/>
        </p:blipFill>
        <p:spPr>
          <a:xfrm>
            <a:off x="10678519" y="5901394"/>
            <a:ext cx="344291" cy="438422"/>
          </a:xfrm>
          <a:prstGeom prst="rect">
            <a:avLst/>
          </a:prstGeom>
        </p:spPr>
      </p:pic>
      <p:pic>
        <p:nvPicPr>
          <p:cNvPr id="14" name="Picture 13">
            <a:hlinkClick r:id="rId13"/>
            <a:extLst>
              <a:ext uri="{FF2B5EF4-FFF2-40B4-BE49-F238E27FC236}">
                <a16:creationId xmlns:a16="http://schemas.microsoft.com/office/drawing/2014/main" id="{723CF156-ED6A-44CD-A0D6-F21D1E506CD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67977" y="5970957"/>
            <a:ext cx="485651" cy="358805"/>
          </a:xfrm>
          <a:prstGeom prst="rect">
            <a:avLst/>
          </a:prstGeom>
        </p:spPr>
      </p:pic>
      <p:pic>
        <p:nvPicPr>
          <p:cNvPr id="15" name="Picture 14">
            <a:hlinkClick r:id="rId13"/>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17602" t="17667" r="15208" b="16821"/>
          <a:stretch/>
        </p:blipFill>
        <p:spPr>
          <a:xfrm>
            <a:off x="8836199" y="5909121"/>
            <a:ext cx="485651" cy="430694"/>
          </a:xfrm>
          <a:prstGeom prst="rect">
            <a:avLst/>
          </a:prstGeom>
        </p:spPr>
      </p:pic>
      <p:pic>
        <p:nvPicPr>
          <p:cNvPr id="16" name="Picture 15">
            <a:hlinkClick r:id="rId13"/>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15082" b="14257"/>
          <a:stretch/>
        </p:blipFill>
        <p:spPr>
          <a:xfrm>
            <a:off x="11147701" y="5970956"/>
            <a:ext cx="546459" cy="368859"/>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803" r:id="rId13"/>
    <p:sldLayoutId id="2147483804" r:id="rId14"/>
    <p:sldLayoutId id="2147483805" r:id="rId15"/>
    <p:sldLayoutId id="2147483806" r:id="rId1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E744EEAB-8D21-497B-B41D-567014D30B9D}"/>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954F302B-8584-49C6-A38F-EFA4BDD62C7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0401F364-048F-4FB1-8F44-DFA08DF6D3D6}"/>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1150C2AE-ADCD-43FB-B724-CB7160C05779}"/>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45276229-A2EC-4DAF-A169-D060B93863B6}"/>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D8C819F4-DC6D-4E49-ADA6-47C83FF07F22}"/>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6" name="Footer Placeholder 3">
            <a:extLst>
              <a:ext uri="{FF2B5EF4-FFF2-40B4-BE49-F238E27FC236}">
                <a16:creationId xmlns:a16="http://schemas.microsoft.com/office/drawing/2014/main" id="{24209769-F9FC-4F77-8835-6DB0A15CE30D}"/>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D9A5-3784-454A-AC8C-D74B5F3D9B08}"/>
              </a:ext>
            </a:extLst>
          </p:cNvPr>
          <p:cNvSpPr>
            <a:spLocks noGrp="1"/>
          </p:cNvSpPr>
          <p:nvPr>
            <p:ph type="ctrTitle"/>
          </p:nvPr>
        </p:nvSpPr>
        <p:spPr/>
        <p:txBody>
          <a:bodyPr/>
          <a:lstStyle/>
          <a:p>
            <a:r>
              <a:rPr lang="en-GB" dirty="0"/>
              <a:t>Measuring safety culture – Practices and Pitfalls</a:t>
            </a:r>
          </a:p>
        </p:txBody>
      </p:sp>
      <p:sp>
        <p:nvSpPr>
          <p:cNvPr id="3" name="Subtitle 2">
            <a:extLst>
              <a:ext uri="{FF2B5EF4-FFF2-40B4-BE49-F238E27FC236}">
                <a16:creationId xmlns:a16="http://schemas.microsoft.com/office/drawing/2014/main" id="{B49D4E47-CA9D-4E05-A63C-C3BB0451869E}"/>
              </a:ext>
            </a:extLst>
          </p:cNvPr>
          <p:cNvSpPr>
            <a:spLocks noGrp="1"/>
          </p:cNvSpPr>
          <p:nvPr>
            <p:ph type="subTitle" idx="1"/>
          </p:nvPr>
        </p:nvSpPr>
        <p:spPr/>
        <p:txBody>
          <a:bodyPr/>
          <a:lstStyle/>
          <a:p>
            <a:r>
              <a:rPr lang="en-US" dirty="0"/>
              <a:t>Kathryn Mearns, Human and </a:t>
            </a:r>
            <a:r>
              <a:rPr lang="en-US" dirty="0" err="1"/>
              <a:t>Organisational</a:t>
            </a:r>
            <a:r>
              <a:rPr lang="en-US" dirty="0"/>
              <a:t> Factors Specialist, Jacobs</a:t>
            </a:r>
          </a:p>
          <a:p>
            <a:endParaRPr lang="en-GB" dirty="0"/>
          </a:p>
        </p:txBody>
      </p:sp>
    </p:spTree>
    <p:extLst>
      <p:ext uri="{BB962C8B-B14F-4D97-AF65-F5344CB8AC3E}">
        <p14:creationId xmlns:p14="http://schemas.microsoft.com/office/powerpoint/2010/main" val="290725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5900-90C0-4EB3-837F-DC612E4D83FC}"/>
              </a:ext>
            </a:extLst>
          </p:cNvPr>
          <p:cNvSpPr>
            <a:spLocks noGrp="1"/>
          </p:cNvSpPr>
          <p:nvPr>
            <p:ph type="title"/>
          </p:nvPr>
        </p:nvSpPr>
        <p:spPr>
          <a:xfrm>
            <a:off x="319723" y="132670"/>
            <a:ext cx="11521440" cy="640080"/>
          </a:xfrm>
        </p:spPr>
        <p:txBody>
          <a:bodyPr>
            <a:normAutofit fontScale="90000"/>
          </a:bodyPr>
          <a:lstStyle/>
          <a:p>
            <a:r>
              <a:rPr lang="en-GB" dirty="0"/>
              <a:t>Institute of Nuclear Power Operations. Nuclear Safety Culture. Industry Best Practices. INPO 20-004. August 2020</a:t>
            </a:r>
          </a:p>
        </p:txBody>
      </p:sp>
      <p:sp>
        <p:nvSpPr>
          <p:cNvPr id="3" name="Slide Number Placeholder 2">
            <a:extLst>
              <a:ext uri="{FF2B5EF4-FFF2-40B4-BE49-F238E27FC236}">
                <a16:creationId xmlns:a16="http://schemas.microsoft.com/office/drawing/2014/main" id="{575DFC1F-8F01-4868-8D87-B753071CAFCB}"/>
              </a:ext>
            </a:extLst>
          </p:cNvPr>
          <p:cNvSpPr>
            <a:spLocks noGrp="1"/>
          </p:cNvSpPr>
          <p:nvPr>
            <p:ph type="sldNum" sz="quarter" idx="11"/>
          </p:nvPr>
        </p:nvSpPr>
        <p:spPr/>
        <p:txBody>
          <a:bodyPr/>
          <a:lstStyle/>
          <a:p>
            <a:fld id="{9B3E39EC-4BE2-4DEA-81C0-4ABC0AAB4AC0}" type="slidenum">
              <a:rPr lang="en-AU" smtClean="0"/>
              <a:pPr/>
              <a:t>10</a:t>
            </a:fld>
            <a:endParaRPr lang="en-AU" dirty="0"/>
          </a:p>
        </p:txBody>
      </p:sp>
      <p:sp>
        <p:nvSpPr>
          <p:cNvPr id="4" name="Text Placeholder 3">
            <a:extLst>
              <a:ext uri="{FF2B5EF4-FFF2-40B4-BE49-F238E27FC236}">
                <a16:creationId xmlns:a16="http://schemas.microsoft.com/office/drawing/2014/main" id="{2BBD5FAF-2BD9-45E9-B108-D1328F2B4133}"/>
              </a:ext>
            </a:extLst>
          </p:cNvPr>
          <p:cNvSpPr>
            <a:spLocks noGrp="1"/>
          </p:cNvSpPr>
          <p:nvPr>
            <p:ph type="body" sz="quarter" idx="12"/>
          </p:nvPr>
        </p:nvSpPr>
        <p:spPr>
          <a:xfrm>
            <a:off x="335280" y="961231"/>
            <a:ext cx="11521440" cy="4935537"/>
          </a:xfrm>
        </p:spPr>
        <p:txBody>
          <a:bodyPr/>
          <a:lstStyle/>
          <a:p>
            <a:r>
              <a:rPr lang="en-GB" sz="2000" dirty="0"/>
              <a:t>The Leader’s Role in Nuclear Safety Culture </a:t>
            </a:r>
          </a:p>
          <a:p>
            <a:r>
              <a:rPr lang="en-GB" sz="2000" dirty="0"/>
              <a:t>Nuclear Safety Culture Best Practices</a:t>
            </a:r>
          </a:p>
          <a:p>
            <a:r>
              <a:rPr lang="en-GB" sz="2000" dirty="0"/>
              <a:t>Organizational Effectiveness Road Map</a:t>
            </a:r>
          </a:p>
          <a:p>
            <a:pPr lvl="1"/>
            <a:r>
              <a:rPr lang="en-GB" sz="2000" dirty="0"/>
              <a:t>How to Use it for Assessments</a:t>
            </a:r>
          </a:p>
          <a:p>
            <a:r>
              <a:rPr lang="en-GB" sz="2000" dirty="0"/>
              <a:t>‘Binning’ Nuclear Safety Culture Traits</a:t>
            </a:r>
          </a:p>
          <a:p>
            <a:r>
              <a:rPr lang="en-GB" sz="2000" dirty="0"/>
              <a:t>Nuclear Safety Culture ‘Bubble Chart’</a:t>
            </a:r>
          </a:p>
          <a:p>
            <a:r>
              <a:rPr lang="en-GB" sz="2000" dirty="0"/>
              <a:t>Nuclear Safety Culture Analysis Tool</a:t>
            </a:r>
          </a:p>
          <a:p>
            <a:r>
              <a:rPr lang="en-GB" sz="2000" dirty="0"/>
              <a:t>Utility Nuclear Safety Culture Scorecard</a:t>
            </a:r>
          </a:p>
          <a:p>
            <a:r>
              <a:rPr lang="en-GB" sz="2000" dirty="0"/>
              <a:t>Nuclear Safety Culture Forward Focus Guidance</a:t>
            </a:r>
            <a:endParaRPr lang="en-GB" sz="1800" dirty="0"/>
          </a:p>
          <a:p>
            <a:r>
              <a:rPr lang="en-GB" sz="2000" dirty="0"/>
              <a:t>Nuclear Safety Culture Surveys</a:t>
            </a:r>
          </a:p>
          <a:p>
            <a:pPr lvl="2"/>
            <a:r>
              <a:rPr lang="en-GB" dirty="0"/>
              <a:t>Comprehensive NSC questions</a:t>
            </a:r>
          </a:p>
          <a:p>
            <a:pPr lvl="2"/>
            <a:r>
              <a:rPr lang="en-GB" dirty="0"/>
              <a:t>Abbreviated NSC questions</a:t>
            </a:r>
          </a:p>
          <a:p>
            <a:r>
              <a:rPr lang="en-GB" sz="2000" dirty="0"/>
              <a:t>Nuclear Safety Culture Circular Model</a:t>
            </a:r>
          </a:p>
          <a:p>
            <a:r>
              <a:rPr lang="en-GB" sz="2000" dirty="0"/>
              <a:t>Nuclear Safety Culture References</a:t>
            </a:r>
          </a:p>
          <a:p>
            <a:endParaRPr lang="en-GB" dirty="0"/>
          </a:p>
        </p:txBody>
      </p:sp>
      <p:sp>
        <p:nvSpPr>
          <p:cNvPr id="5" name="Footer Placeholder 4">
            <a:extLst>
              <a:ext uri="{FF2B5EF4-FFF2-40B4-BE49-F238E27FC236}">
                <a16:creationId xmlns:a16="http://schemas.microsoft.com/office/drawing/2014/main" id="{BB273FA7-52CC-45BA-B9A1-0DC9DBE1D31E}"/>
              </a:ext>
            </a:extLst>
          </p:cNvPr>
          <p:cNvSpPr>
            <a:spLocks noGrp="1"/>
          </p:cNvSpPr>
          <p:nvPr>
            <p:ph type="ftr" sz="quarter" idx="3"/>
          </p:nvPr>
        </p:nvSpPr>
        <p:spPr/>
        <p:txBody>
          <a:bodyPr/>
          <a:lstStyle/>
          <a:p>
            <a:r>
              <a:rPr lang="en-AU"/>
              <a:t>©Jacobs 2021</a:t>
            </a:r>
            <a:endParaRPr lang="en-AU" dirty="0"/>
          </a:p>
        </p:txBody>
      </p:sp>
      <p:pic>
        <p:nvPicPr>
          <p:cNvPr id="7" name="Picture 6" descr="Diagram&#10;&#10;Description automatically generated">
            <a:extLst>
              <a:ext uri="{FF2B5EF4-FFF2-40B4-BE49-F238E27FC236}">
                <a16:creationId xmlns:a16="http://schemas.microsoft.com/office/drawing/2014/main" id="{C9587D14-8CA8-4B21-AA1B-FA4EEE96B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845" y="1185342"/>
            <a:ext cx="6084677" cy="3836615"/>
          </a:xfrm>
          <a:prstGeom prst="rect">
            <a:avLst/>
          </a:prstGeom>
        </p:spPr>
      </p:pic>
    </p:spTree>
    <p:extLst>
      <p:ext uri="{BB962C8B-B14F-4D97-AF65-F5344CB8AC3E}">
        <p14:creationId xmlns:p14="http://schemas.microsoft.com/office/powerpoint/2010/main" val="168348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4111-EDD2-4B3A-9FD8-00A8B0645266}"/>
              </a:ext>
            </a:extLst>
          </p:cNvPr>
          <p:cNvSpPr>
            <a:spLocks noGrp="1"/>
          </p:cNvSpPr>
          <p:nvPr>
            <p:ph type="title"/>
          </p:nvPr>
        </p:nvSpPr>
        <p:spPr/>
        <p:txBody>
          <a:bodyPr/>
          <a:lstStyle/>
          <a:p>
            <a:r>
              <a:rPr lang="en-GB" dirty="0"/>
              <a:t>Safety Culture Assessments – Main issues emerging</a:t>
            </a:r>
          </a:p>
        </p:txBody>
      </p:sp>
      <p:sp>
        <p:nvSpPr>
          <p:cNvPr id="3" name="Slide Number Placeholder 2">
            <a:extLst>
              <a:ext uri="{FF2B5EF4-FFF2-40B4-BE49-F238E27FC236}">
                <a16:creationId xmlns:a16="http://schemas.microsoft.com/office/drawing/2014/main" id="{BE089CAC-7210-441A-AA48-81F912A0A40C}"/>
              </a:ext>
            </a:extLst>
          </p:cNvPr>
          <p:cNvSpPr>
            <a:spLocks noGrp="1"/>
          </p:cNvSpPr>
          <p:nvPr>
            <p:ph type="sldNum" sz="quarter" idx="11"/>
          </p:nvPr>
        </p:nvSpPr>
        <p:spPr/>
        <p:txBody>
          <a:bodyPr/>
          <a:lstStyle/>
          <a:p>
            <a:fld id="{9B3E39EC-4BE2-4DEA-81C0-4ABC0AAB4AC0}" type="slidenum">
              <a:rPr lang="en-AU" smtClean="0"/>
              <a:pPr/>
              <a:t>11</a:t>
            </a:fld>
            <a:endParaRPr lang="en-AU" dirty="0"/>
          </a:p>
        </p:txBody>
      </p:sp>
      <p:sp>
        <p:nvSpPr>
          <p:cNvPr id="4" name="Text Placeholder 3">
            <a:extLst>
              <a:ext uri="{FF2B5EF4-FFF2-40B4-BE49-F238E27FC236}">
                <a16:creationId xmlns:a16="http://schemas.microsoft.com/office/drawing/2014/main" id="{027135A4-46EC-47CB-90CC-110B7DCF06CA}"/>
              </a:ext>
            </a:extLst>
          </p:cNvPr>
          <p:cNvSpPr>
            <a:spLocks noGrp="1"/>
          </p:cNvSpPr>
          <p:nvPr>
            <p:ph type="body" sz="quarter" idx="12"/>
          </p:nvPr>
        </p:nvSpPr>
        <p:spPr/>
        <p:txBody>
          <a:bodyPr/>
          <a:lstStyle/>
          <a:p>
            <a:r>
              <a:rPr lang="en-GB" b="0" dirty="0"/>
              <a:t>Communication</a:t>
            </a:r>
          </a:p>
          <a:p>
            <a:pPr lvl="1"/>
            <a:r>
              <a:rPr lang="en-GB" dirty="0"/>
              <a:t>Too much, too little, not relevant</a:t>
            </a:r>
            <a:endParaRPr lang="en-GB" b="0" dirty="0"/>
          </a:p>
          <a:p>
            <a:r>
              <a:rPr lang="en-GB" b="0" dirty="0"/>
              <a:t>Procedures</a:t>
            </a:r>
          </a:p>
          <a:p>
            <a:pPr lvl="1"/>
            <a:r>
              <a:rPr lang="en-GB" dirty="0"/>
              <a:t>Unworkable, out-of-date, managers and engineers fail to understand difference between work-as-imagined in the office versus work-as-done on the front-line</a:t>
            </a:r>
            <a:endParaRPr lang="en-GB" b="0" dirty="0"/>
          </a:p>
          <a:p>
            <a:r>
              <a:rPr lang="en-GB" b="0" dirty="0"/>
              <a:t>Continuous Learning </a:t>
            </a:r>
          </a:p>
          <a:p>
            <a:pPr lvl="1"/>
            <a:r>
              <a:rPr lang="en-GB" dirty="0"/>
              <a:t>Failure to implement lessons learned; failure to ensure workforce is fully trained and competent</a:t>
            </a:r>
            <a:endParaRPr lang="en-GB" b="0" dirty="0"/>
          </a:p>
          <a:p>
            <a:r>
              <a:rPr lang="en-GB" b="0" dirty="0"/>
              <a:t>Visibility of management</a:t>
            </a:r>
          </a:p>
          <a:p>
            <a:pPr lvl="1"/>
            <a:r>
              <a:rPr lang="en-GB" dirty="0"/>
              <a:t>Never see them; do not implement actions in a timely way; mismatch between what they say and what they expect people to do</a:t>
            </a:r>
            <a:endParaRPr lang="en-GB" b="0" dirty="0"/>
          </a:p>
          <a:p>
            <a:r>
              <a:rPr lang="en-GB" b="0" dirty="0"/>
              <a:t>Employee engagement</a:t>
            </a:r>
          </a:p>
          <a:p>
            <a:pPr lvl="1"/>
            <a:r>
              <a:rPr lang="en-GB" dirty="0"/>
              <a:t>No one ever asks us our opinion; if we do voice opinions no one listens to us</a:t>
            </a:r>
            <a:endParaRPr lang="en-GB" b="0" dirty="0"/>
          </a:p>
          <a:p>
            <a:endParaRPr lang="en-GB" dirty="0"/>
          </a:p>
        </p:txBody>
      </p:sp>
      <p:sp>
        <p:nvSpPr>
          <p:cNvPr id="5" name="Footer Placeholder 4">
            <a:extLst>
              <a:ext uri="{FF2B5EF4-FFF2-40B4-BE49-F238E27FC236}">
                <a16:creationId xmlns:a16="http://schemas.microsoft.com/office/drawing/2014/main" id="{B8990748-B73F-4E87-A9DE-DECAD94CD2DA}"/>
              </a:ext>
            </a:extLst>
          </p:cNvPr>
          <p:cNvSpPr>
            <a:spLocks noGrp="1"/>
          </p:cNvSpPr>
          <p:nvPr>
            <p:ph type="ftr" sz="quarter" idx="3"/>
          </p:nvPr>
        </p:nvSpPr>
        <p:spPr/>
        <p:txBody>
          <a:bodyPr/>
          <a:lstStyle/>
          <a:p>
            <a:r>
              <a:rPr lang="en-AU" dirty="0"/>
              <a:t>©Jacobs 2021</a:t>
            </a:r>
          </a:p>
        </p:txBody>
      </p:sp>
    </p:spTree>
    <p:extLst>
      <p:ext uri="{BB962C8B-B14F-4D97-AF65-F5344CB8AC3E}">
        <p14:creationId xmlns:p14="http://schemas.microsoft.com/office/powerpoint/2010/main" val="3691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5F64-FCE5-4C40-B8ED-18B35563E27C}"/>
              </a:ext>
            </a:extLst>
          </p:cNvPr>
          <p:cNvSpPr>
            <a:spLocks noGrp="1"/>
          </p:cNvSpPr>
          <p:nvPr>
            <p:ph type="title"/>
          </p:nvPr>
        </p:nvSpPr>
        <p:spPr/>
        <p:txBody>
          <a:bodyPr/>
          <a:lstStyle/>
          <a:p>
            <a:r>
              <a:rPr lang="en-GB" dirty="0"/>
              <a:t>External Influences on Safety Culture</a:t>
            </a:r>
          </a:p>
        </p:txBody>
      </p:sp>
      <p:sp>
        <p:nvSpPr>
          <p:cNvPr id="3" name="Slide Number Placeholder 2">
            <a:extLst>
              <a:ext uri="{FF2B5EF4-FFF2-40B4-BE49-F238E27FC236}">
                <a16:creationId xmlns:a16="http://schemas.microsoft.com/office/drawing/2014/main" id="{2B7A6A79-D17C-45CB-B442-6C80318AABE2}"/>
              </a:ext>
            </a:extLst>
          </p:cNvPr>
          <p:cNvSpPr>
            <a:spLocks noGrp="1"/>
          </p:cNvSpPr>
          <p:nvPr>
            <p:ph type="sldNum" sz="quarter" idx="11"/>
          </p:nvPr>
        </p:nvSpPr>
        <p:spPr/>
        <p:txBody>
          <a:bodyPr/>
          <a:lstStyle/>
          <a:p>
            <a:fld id="{9B3E39EC-4BE2-4DEA-81C0-4ABC0AAB4AC0}" type="slidenum">
              <a:rPr lang="en-AU" smtClean="0"/>
              <a:pPr/>
              <a:t>12</a:t>
            </a:fld>
            <a:endParaRPr lang="en-AU" dirty="0"/>
          </a:p>
        </p:txBody>
      </p:sp>
      <p:sp>
        <p:nvSpPr>
          <p:cNvPr id="4" name="Text Placeholder 3">
            <a:extLst>
              <a:ext uri="{FF2B5EF4-FFF2-40B4-BE49-F238E27FC236}">
                <a16:creationId xmlns:a16="http://schemas.microsoft.com/office/drawing/2014/main" id="{7C52337E-D176-4F0B-9D52-5B6803C112A6}"/>
              </a:ext>
            </a:extLst>
          </p:cNvPr>
          <p:cNvSpPr>
            <a:spLocks noGrp="1"/>
          </p:cNvSpPr>
          <p:nvPr>
            <p:ph type="body" sz="quarter" idx="12"/>
          </p:nvPr>
        </p:nvSpPr>
        <p:spPr/>
        <p:txBody>
          <a:bodyPr/>
          <a:lstStyle/>
          <a:p>
            <a:r>
              <a:rPr lang="en-GB" dirty="0"/>
              <a:t>Tends to be forgotten</a:t>
            </a:r>
          </a:p>
          <a:p>
            <a:r>
              <a:rPr lang="en-GB" dirty="0"/>
              <a:t>Socio-technical systems theory</a:t>
            </a:r>
          </a:p>
          <a:p>
            <a:pPr lvl="1"/>
            <a:r>
              <a:rPr lang="en-GB" dirty="0"/>
              <a:t>‘Open’ systems</a:t>
            </a:r>
          </a:p>
          <a:p>
            <a:r>
              <a:rPr lang="en-GB" dirty="0"/>
              <a:t>National culture and safety</a:t>
            </a:r>
          </a:p>
          <a:p>
            <a:pPr lvl="1"/>
            <a:r>
              <a:rPr lang="en-GB" dirty="0"/>
              <a:t>Hofstede Value </a:t>
            </a:r>
            <a:r>
              <a:rPr lang="en-GB"/>
              <a:t>Survey Module (VSM)</a:t>
            </a:r>
            <a:endParaRPr lang="en-GB" dirty="0"/>
          </a:p>
          <a:p>
            <a:pPr lvl="2"/>
            <a:r>
              <a:rPr lang="en-GB" dirty="0"/>
              <a:t>VSM scale reliability dubious</a:t>
            </a:r>
          </a:p>
          <a:p>
            <a:pPr lvl="1"/>
            <a:r>
              <a:rPr lang="en-GB" dirty="0"/>
              <a:t>Safety culture measures</a:t>
            </a:r>
          </a:p>
          <a:p>
            <a:pPr lvl="1"/>
            <a:r>
              <a:rPr lang="en-GB" dirty="0"/>
              <a:t>Safety behaviour</a:t>
            </a:r>
          </a:p>
          <a:p>
            <a:pPr lvl="1"/>
            <a:r>
              <a:rPr lang="en-GB" dirty="0"/>
              <a:t>Occupational accidents</a:t>
            </a:r>
          </a:p>
          <a:p>
            <a:r>
              <a:rPr lang="en-GB" dirty="0"/>
              <a:t>Studies inconclusive</a:t>
            </a:r>
          </a:p>
          <a:p>
            <a:pPr lvl="1"/>
            <a:r>
              <a:rPr lang="en-GB" dirty="0"/>
              <a:t>Oil and gas industry </a:t>
            </a:r>
          </a:p>
          <a:p>
            <a:pPr lvl="1"/>
            <a:r>
              <a:rPr lang="en-GB" dirty="0"/>
              <a:t>Air Traffic Control</a:t>
            </a:r>
          </a:p>
          <a:p>
            <a:pPr lvl="1"/>
            <a:r>
              <a:rPr lang="en-GB" dirty="0"/>
              <a:t>Manufacturing</a:t>
            </a:r>
          </a:p>
          <a:p>
            <a:endParaRPr lang="en-GB" dirty="0"/>
          </a:p>
        </p:txBody>
      </p:sp>
      <p:sp>
        <p:nvSpPr>
          <p:cNvPr id="5" name="Footer Placeholder 4">
            <a:extLst>
              <a:ext uri="{FF2B5EF4-FFF2-40B4-BE49-F238E27FC236}">
                <a16:creationId xmlns:a16="http://schemas.microsoft.com/office/drawing/2014/main" id="{70443190-73EC-4C4B-8C32-07FC152E95AC}"/>
              </a:ext>
            </a:extLst>
          </p:cNvPr>
          <p:cNvSpPr>
            <a:spLocks noGrp="1"/>
          </p:cNvSpPr>
          <p:nvPr>
            <p:ph type="ftr" sz="quarter" idx="3"/>
          </p:nvPr>
        </p:nvSpPr>
        <p:spPr/>
        <p:txBody>
          <a:bodyPr/>
          <a:lstStyle/>
          <a:p>
            <a:r>
              <a:rPr lang="en-AU" dirty="0"/>
              <a:t>©Jacobs 2021</a:t>
            </a:r>
          </a:p>
        </p:txBody>
      </p:sp>
      <p:pic>
        <p:nvPicPr>
          <p:cNvPr id="7" name="Picture 6" descr="Diagram&#10;&#10;Description automatically generated">
            <a:extLst>
              <a:ext uri="{FF2B5EF4-FFF2-40B4-BE49-F238E27FC236}">
                <a16:creationId xmlns:a16="http://schemas.microsoft.com/office/drawing/2014/main" id="{BA48D3B5-BACC-45F6-9856-711DA85BC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291" y="1872333"/>
            <a:ext cx="6188314" cy="3676896"/>
          </a:xfrm>
          <a:prstGeom prst="rect">
            <a:avLst/>
          </a:prstGeom>
        </p:spPr>
      </p:pic>
    </p:spTree>
    <p:extLst>
      <p:ext uri="{BB962C8B-B14F-4D97-AF65-F5344CB8AC3E}">
        <p14:creationId xmlns:p14="http://schemas.microsoft.com/office/powerpoint/2010/main" val="146578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D7E6-1AD4-4DB2-8FA2-B85D64F79100}"/>
              </a:ext>
            </a:extLst>
          </p:cNvPr>
          <p:cNvSpPr>
            <a:spLocks noGrp="1"/>
          </p:cNvSpPr>
          <p:nvPr>
            <p:ph type="title"/>
          </p:nvPr>
        </p:nvSpPr>
        <p:spPr/>
        <p:txBody>
          <a:bodyPr/>
          <a:lstStyle/>
          <a:p>
            <a:r>
              <a:rPr lang="en-GB" dirty="0"/>
              <a:t>John Carroll - MIT</a:t>
            </a:r>
          </a:p>
        </p:txBody>
      </p:sp>
      <p:sp>
        <p:nvSpPr>
          <p:cNvPr id="3" name="Slide Number Placeholder 2">
            <a:extLst>
              <a:ext uri="{FF2B5EF4-FFF2-40B4-BE49-F238E27FC236}">
                <a16:creationId xmlns:a16="http://schemas.microsoft.com/office/drawing/2014/main" id="{11149C49-688E-402F-839F-D09C58861FD5}"/>
              </a:ext>
            </a:extLst>
          </p:cNvPr>
          <p:cNvSpPr>
            <a:spLocks noGrp="1"/>
          </p:cNvSpPr>
          <p:nvPr>
            <p:ph type="sldNum" sz="quarter" idx="11"/>
          </p:nvPr>
        </p:nvSpPr>
        <p:spPr/>
        <p:txBody>
          <a:bodyPr/>
          <a:lstStyle/>
          <a:p>
            <a:fld id="{9B3E39EC-4BE2-4DEA-81C0-4ABC0AAB4AC0}" type="slidenum">
              <a:rPr lang="en-AU" smtClean="0"/>
              <a:pPr/>
              <a:t>13</a:t>
            </a:fld>
            <a:endParaRPr lang="en-AU" dirty="0"/>
          </a:p>
        </p:txBody>
      </p:sp>
      <p:sp>
        <p:nvSpPr>
          <p:cNvPr id="4" name="Text Placeholder 3">
            <a:extLst>
              <a:ext uri="{FF2B5EF4-FFF2-40B4-BE49-F238E27FC236}">
                <a16:creationId xmlns:a16="http://schemas.microsoft.com/office/drawing/2014/main" id="{5F120CC5-D482-4F01-A078-6532271D3A88}"/>
              </a:ext>
            </a:extLst>
          </p:cNvPr>
          <p:cNvSpPr>
            <a:spLocks noGrp="1"/>
          </p:cNvSpPr>
          <p:nvPr>
            <p:ph type="body" sz="quarter" idx="12"/>
          </p:nvPr>
        </p:nvSpPr>
        <p:spPr/>
        <p:txBody>
          <a:bodyPr/>
          <a:lstStyle/>
          <a:p>
            <a:r>
              <a:rPr lang="en-GB" altLang="zh-TW" dirty="0">
                <a:ea typeface="新細明體" panose="02020500000000000000" pitchFamily="18" charset="-120"/>
              </a:rPr>
              <a:t>Institutionalise</a:t>
            </a:r>
            <a:r>
              <a:rPr lang="en-US" altLang="zh-TW" dirty="0">
                <a:ea typeface="新細明體" panose="02020500000000000000" pitchFamily="18" charset="-120"/>
              </a:rPr>
              <a:t> surveys and dialogues with workers</a:t>
            </a:r>
          </a:p>
          <a:p>
            <a:r>
              <a:rPr lang="en-US" altLang="zh-TW" dirty="0">
                <a:ea typeface="新細明體" panose="02020500000000000000" pitchFamily="18" charset="-120"/>
              </a:rPr>
              <a:t>Establish criteria for culture performance</a:t>
            </a:r>
          </a:p>
          <a:p>
            <a:pPr lvl="1"/>
            <a:r>
              <a:rPr lang="en-US" altLang="zh-TW" dirty="0">
                <a:ea typeface="新細明體" panose="02020500000000000000" pitchFamily="18" charset="-120"/>
              </a:rPr>
              <a:t>This has proved challenging for most organizations</a:t>
            </a:r>
          </a:p>
          <a:p>
            <a:pPr lvl="1"/>
            <a:r>
              <a:rPr lang="en-US" altLang="zh-TW" dirty="0">
                <a:ea typeface="新細明體" panose="02020500000000000000" pitchFamily="18" charset="-120"/>
              </a:rPr>
              <a:t>Is it possible to establish cultural criteria?</a:t>
            </a:r>
          </a:p>
          <a:p>
            <a:r>
              <a:rPr lang="en-US" altLang="zh-TW" b="1" dirty="0">
                <a:ea typeface="新細明體" panose="02020500000000000000" pitchFamily="18" charset="-120"/>
              </a:rPr>
              <a:t>The survey itself is almost irrelevant, it’s the conversations around a survey and the actions based on those conversations that are important</a:t>
            </a:r>
          </a:p>
          <a:p>
            <a:endParaRPr lang="en-GB" dirty="0"/>
          </a:p>
        </p:txBody>
      </p:sp>
      <p:sp>
        <p:nvSpPr>
          <p:cNvPr id="5" name="Footer Placeholder 4">
            <a:extLst>
              <a:ext uri="{FF2B5EF4-FFF2-40B4-BE49-F238E27FC236}">
                <a16:creationId xmlns:a16="http://schemas.microsoft.com/office/drawing/2014/main" id="{DAA09CBB-ED92-48CF-A9F5-EC07D65013D8}"/>
              </a:ext>
            </a:extLst>
          </p:cNvPr>
          <p:cNvSpPr>
            <a:spLocks noGrp="1"/>
          </p:cNvSpPr>
          <p:nvPr>
            <p:ph type="ftr" sz="quarter" idx="3"/>
          </p:nvPr>
        </p:nvSpPr>
        <p:spPr/>
        <p:txBody>
          <a:bodyPr/>
          <a:lstStyle/>
          <a:p>
            <a:r>
              <a:rPr lang="en-AU" dirty="0"/>
              <a:t>©Jacobs 2021</a:t>
            </a:r>
          </a:p>
        </p:txBody>
      </p:sp>
    </p:spTree>
    <p:extLst>
      <p:ext uri="{BB962C8B-B14F-4D97-AF65-F5344CB8AC3E}">
        <p14:creationId xmlns:p14="http://schemas.microsoft.com/office/powerpoint/2010/main" val="125157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7B95-A7C7-4B89-9C79-5336D562FCF3}"/>
              </a:ext>
            </a:extLst>
          </p:cNvPr>
          <p:cNvSpPr>
            <a:spLocks noGrp="1"/>
          </p:cNvSpPr>
          <p:nvPr>
            <p:ph type="title"/>
          </p:nvPr>
        </p:nvSpPr>
        <p:spPr/>
        <p:txBody>
          <a:bodyPr/>
          <a:lstStyle/>
          <a:p>
            <a:r>
              <a:rPr lang="en-GB" dirty="0"/>
              <a:t>The challenges of safety culture</a:t>
            </a:r>
          </a:p>
        </p:txBody>
      </p:sp>
      <p:sp>
        <p:nvSpPr>
          <p:cNvPr id="3" name="Slide Number Placeholder 2">
            <a:extLst>
              <a:ext uri="{FF2B5EF4-FFF2-40B4-BE49-F238E27FC236}">
                <a16:creationId xmlns:a16="http://schemas.microsoft.com/office/drawing/2014/main" id="{7964BED8-0838-4E0F-8F32-AEAA64522F80}"/>
              </a:ext>
            </a:extLst>
          </p:cNvPr>
          <p:cNvSpPr>
            <a:spLocks noGrp="1"/>
          </p:cNvSpPr>
          <p:nvPr>
            <p:ph type="sldNum" sz="quarter" idx="11"/>
          </p:nvPr>
        </p:nvSpPr>
        <p:spPr/>
        <p:txBody>
          <a:bodyPr/>
          <a:lstStyle/>
          <a:p>
            <a:fld id="{9B3E39EC-4BE2-4DEA-81C0-4ABC0AAB4AC0}" type="slidenum">
              <a:rPr lang="en-AU" smtClean="0"/>
              <a:pPr/>
              <a:t>14</a:t>
            </a:fld>
            <a:endParaRPr lang="en-AU" dirty="0"/>
          </a:p>
        </p:txBody>
      </p:sp>
      <p:sp>
        <p:nvSpPr>
          <p:cNvPr id="4" name="Text Placeholder 3">
            <a:extLst>
              <a:ext uri="{FF2B5EF4-FFF2-40B4-BE49-F238E27FC236}">
                <a16:creationId xmlns:a16="http://schemas.microsoft.com/office/drawing/2014/main" id="{C2A87113-761B-4F9C-BB71-753DB86C4B8F}"/>
              </a:ext>
            </a:extLst>
          </p:cNvPr>
          <p:cNvSpPr>
            <a:spLocks noGrp="1"/>
          </p:cNvSpPr>
          <p:nvPr>
            <p:ph type="body" sz="quarter" idx="12"/>
          </p:nvPr>
        </p:nvSpPr>
        <p:spPr/>
        <p:txBody>
          <a:bodyPr/>
          <a:lstStyle/>
          <a:p>
            <a:r>
              <a:rPr lang="en-GB" dirty="0"/>
              <a:t>Telling leadership and management what is wrong</a:t>
            </a:r>
          </a:p>
          <a:p>
            <a:r>
              <a:rPr lang="en-GB" dirty="0"/>
              <a:t>No action being taken</a:t>
            </a:r>
          </a:p>
          <a:p>
            <a:r>
              <a:rPr lang="en-GB" dirty="0"/>
              <a:t>Lack of management integrity</a:t>
            </a:r>
          </a:p>
          <a:p>
            <a:r>
              <a:rPr lang="en-GB" dirty="0"/>
              <a:t>Disappointed workforce</a:t>
            </a:r>
          </a:p>
          <a:p>
            <a:r>
              <a:rPr lang="en-GB" dirty="0"/>
              <a:t>Erosion of trust</a:t>
            </a:r>
          </a:p>
          <a:p>
            <a:r>
              <a:rPr lang="en-GB" dirty="0"/>
              <a:t>Safety culture becomes ‘lip service’, ‘tick-box exercise’ (literally!) and not taken seriously in the future</a:t>
            </a:r>
          </a:p>
          <a:p>
            <a:endParaRPr lang="en-GB" dirty="0"/>
          </a:p>
          <a:p>
            <a:r>
              <a:rPr lang="en-GB" dirty="0"/>
              <a:t>Nothing changes</a:t>
            </a:r>
          </a:p>
          <a:p>
            <a:r>
              <a:rPr lang="en-GB" dirty="0"/>
              <a:t>Organisational safety continues to be comprised</a:t>
            </a:r>
          </a:p>
          <a:p>
            <a:endParaRPr lang="en-GB" dirty="0"/>
          </a:p>
        </p:txBody>
      </p:sp>
      <p:sp>
        <p:nvSpPr>
          <p:cNvPr id="5" name="Footer Placeholder 4">
            <a:extLst>
              <a:ext uri="{FF2B5EF4-FFF2-40B4-BE49-F238E27FC236}">
                <a16:creationId xmlns:a16="http://schemas.microsoft.com/office/drawing/2014/main" id="{7DC333FD-3D1E-439C-B308-09318A50410C}"/>
              </a:ext>
            </a:extLst>
          </p:cNvPr>
          <p:cNvSpPr>
            <a:spLocks noGrp="1"/>
          </p:cNvSpPr>
          <p:nvPr>
            <p:ph type="ftr" sz="quarter" idx="3"/>
          </p:nvPr>
        </p:nvSpPr>
        <p:spPr/>
        <p:txBody>
          <a:bodyPr/>
          <a:lstStyle/>
          <a:p>
            <a:r>
              <a:rPr lang="en-AU"/>
              <a:t>©Jacobs 2021</a:t>
            </a:r>
            <a:endParaRPr lang="en-AU" dirty="0"/>
          </a:p>
        </p:txBody>
      </p:sp>
    </p:spTree>
    <p:extLst>
      <p:ext uri="{BB962C8B-B14F-4D97-AF65-F5344CB8AC3E}">
        <p14:creationId xmlns:p14="http://schemas.microsoft.com/office/powerpoint/2010/main" val="239719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F621-3505-445E-96C5-8A2831649847}"/>
              </a:ext>
            </a:extLst>
          </p:cNvPr>
          <p:cNvSpPr>
            <a:spLocks noGrp="1"/>
          </p:cNvSpPr>
          <p:nvPr>
            <p:ph type="title"/>
          </p:nvPr>
        </p:nvSpPr>
        <p:spPr/>
        <p:txBody>
          <a:bodyPr/>
          <a:lstStyle/>
          <a:p>
            <a:r>
              <a:rPr lang="en-GB" dirty="0"/>
              <a:t>Quote attributed to Edgar Schein (from David Collins, Jan 2010)</a:t>
            </a:r>
          </a:p>
        </p:txBody>
      </p:sp>
      <p:sp>
        <p:nvSpPr>
          <p:cNvPr id="3" name="Slide Number Placeholder 2">
            <a:extLst>
              <a:ext uri="{FF2B5EF4-FFF2-40B4-BE49-F238E27FC236}">
                <a16:creationId xmlns:a16="http://schemas.microsoft.com/office/drawing/2014/main" id="{0BAF31FA-41DF-4A7E-96D4-2BE8EFFB53F6}"/>
              </a:ext>
            </a:extLst>
          </p:cNvPr>
          <p:cNvSpPr>
            <a:spLocks noGrp="1"/>
          </p:cNvSpPr>
          <p:nvPr>
            <p:ph type="sldNum" sz="quarter" idx="11"/>
          </p:nvPr>
        </p:nvSpPr>
        <p:spPr/>
        <p:txBody>
          <a:bodyPr/>
          <a:lstStyle/>
          <a:p>
            <a:fld id="{9B3E39EC-4BE2-4DEA-81C0-4ABC0AAB4AC0}" type="slidenum">
              <a:rPr lang="en-AU" smtClean="0"/>
              <a:pPr/>
              <a:t>15</a:t>
            </a:fld>
            <a:endParaRPr lang="en-AU" dirty="0"/>
          </a:p>
        </p:txBody>
      </p:sp>
      <p:sp>
        <p:nvSpPr>
          <p:cNvPr id="4" name="Text Placeholder 3">
            <a:extLst>
              <a:ext uri="{FF2B5EF4-FFF2-40B4-BE49-F238E27FC236}">
                <a16:creationId xmlns:a16="http://schemas.microsoft.com/office/drawing/2014/main" id="{43EE66E0-5433-4C6F-B8F4-FDC5D74A869A}"/>
              </a:ext>
            </a:extLst>
          </p:cNvPr>
          <p:cNvSpPr>
            <a:spLocks noGrp="1"/>
          </p:cNvSpPr>
          <p:nvPr>
            <p:ph type="body" sz="quarter" idx="12"/>
          </p:nvPr>
        </p:nvSpPr>
        <p:spPr/>
        <p:txBody>
          <a:bodyPr/>
          <a:lstStyle/>
          <a:p>
            <a:r>
              <a:rPr lang="en-GB" dirty="0"/>
              <a:t>Good management produces safety</a:t>
            </a:r>
          </a:p>
          <a:p>
            <a:r>
              <a:rPr lang="en-GB" dirty="0"/>
              <a:t>When there are safety problems it usually means bad management somewhere in the system</a:t>
            </a:r>
          </a:p>
          <a:p>
            <a:r>
              <a:rPr lang="en-GB" dirty="0"/>
              <a:t>At some point the safety assessors (internal and external regulation) have to be prepared to call the problem what it is:</a:t>
            </a:r>
          </a:p>
          <a:p>
            <a:pPr lvl="1"/>
            <a:r>
              <a:rPr lang="en-GB" dirty="0"/>
              <a:t>Senior executives who care more about finances than safety</a:t>
            </a:r>
          </a:p>
          <a:p>
            <a:pPr lvl="1"/>
            <a:r>
              <a:rPr lang="en-GB" dirty="0"/>
              <a:t>Middle managers who care more about productivity because that is what senior managers reward them for</a:t>
            </a:r>
          </a:p>
          <a:p>
            <a:pPr lvl="1"/>
            <a:r>
              <a:rPr lang="en-GB" dirty="0"/>
              <a:t>Supervisors who suppress employee complaints and efforts to identify safety problems because it takes too much time to look into things and to convince their bosses about critical maintenance issues that may be surfacing.</a:t>
            </a:r>
          </a:p>
          <a:p>
            <a:r>
              <a:rPr lang="en-GB" dirty="0">
                <a:solidFill>
                  <a:srgbClr val="FF0000"/>
                </a:solidFill>
              </a:rPr>
              <a:t>What makes safety culture so complicated is that we are trying to build safety into badly managed companies!! (Edgar Schein)</a:t>
            </a:r>
            <a:endParaRPr lang="en-GB" dirty="0"/>
          </a:p>
        </p:txBody>
      </p:sp>
      <p:sp>
        <p:nvSpPr>
          <p:cNvPr id="5" name="Footer Placeholder 4">
            <a:extLst>
              <a:ext uri="{FF2B5EF4-FFF2-40B4-BE49-F238E27FC236}">
                <a16:creationId xmlns:a16="http://schemas.microsoft.com/office/drawing/2014/main" id="{6B98A3CE-2AD3-4B19-89C2-DE71ABA99C15}"/>
              </a:ext>
            </a:extLst>
          </p:cNvPr>
          <p:cNvSpPr>
            <a:spLocks noGrp="1"/>
          </p:cNvSpPr>
          <p:nvPr>
            <p:ph type="ftr" sz="quarter" idx="3"/>
          </p:nvPr>
        </p:nvSpPr>
        <p:spPr/>
        <p:txBody>
          <a:bodyPr/>
          <a:lstStyle/>
          <a:p>
            <a:r>
              <a:rPr lang="en-AU"/>
              <a:t>©Jacobs 2021</a:t>
            </a:r>
            <a:endParaRPr lang="en-AU" dirty="0"/>
          </a:p>
        </p:txBody>
      </p:sp>
    </p:spTree>
    <p:extLst>
      <p:ext uri="{BB962C8B-B14F-4D97-AF65-F5344CB8AC3E}">
        <p14:creationId xmlns:p14="http://schemas.microsoft.com/office/powerpoint/2010/main" val="3611971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274320"/>
            <a:ext cx="11521440" cy="640080"/>
          </a:xfrm>
        </p:spPr>
        <p:txBody>
          <a:bodyPr anchor="ctr">
            <a:normAutofit/>
          </a:bodyPr>
          <a:lstStyle/>
          <a:p>
            <a:r>
              <a:rPr lang="en-GB" dirty="0"/>
              <a:t>Conclusions</a:t>
            </a:r>
          </a:p>
        </p:txBody>
      </p:sp>
      <p:sp>
        <p:nvSpPr>
          <p:cNvPr id="8" name="Footer Placeholder 2">
            <a:extLst>
              <a:ext uri="{FF2B5EF4-FFF2-40B4-BE49-F238E27FC236}">
                <a16:creationId xmlns:a16="http://schemas.microsoft.com/office/drawing/2014/main" id="{DF538B7E-78B0-4972-9A04-9C0FAA51529D}"/>
              </a:ext>
            </a:extLst>
          </p:cNvPr>
          <p:cNvSpPr>
            <a:spLocks noGrp="1"/>
          </p:cNvSpPr>
          <p:nvPr>
            <p:ph type="ftr" sz="quarter" idx="10"/>
          </p:nvPr>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AU"/>
              <a:t>©Jacobs 2020</a:t>
            </a:r>
          </a:p>
        </p:txBody>
      </p:sp>
      <p:sp>
        <p:nvSpPr>
          <p:cNvPr id="10" name="Slide Number Placeholder 3">
            <a:extLst>
              <a:ext uri="{FF2B5EF4-FFF2-40B4-BE49-F238E27FC236}">
                <a16:creationId xmlns:a16="http://schemas.microsoft.com/office/drawing/2014/main" id="{E3CDE6CF-C317-4408-AF04-5C3291B7F813}"/>
              </a:ext>
            </a:extLst>
          </p:cNvPr>
          <p:cNvSpPr>
            <a:spLocks noGrp="1"/>
          </p:cNvSpPr>
          <p:nvPr>
            <p:ph type="sldNum" sz="quarter" idx="11"/>
          </p:nvPr>
        </p:nvSpPr>
        <p:spPr>
          <a:xfrm>
            <a:off x="320040" y="6309360"/>
            <a:ext cx="781674" cy="274320"/>
          </a:xfrm>
        </p:spPr>
        <p:txBody>
          <a:bodyPr/>
          <a:lstStyle/>
          <a:p>
            <a:pPr>
              <a:spcAft>
                <a:spcPts val="600"/>
              </a:spcAft>
            </a:pPr>
            <a:fld id="{9B3E39EC-4BE2-4DEA-81C0-4ABC0AAB4AC0}" type="slidenum">
              <a:rPr lang="en-AU" smtClean="0"/>
              <a:pPr>
                <a:spcAft>
                  <a:spcPts val="600"/>
                </a:spcAft>
              </a:pPr>
              <a:t>16</a:t>
            </a:fld>
            <a:endParaRPr lang="en-AU"/>
          </a:p>
        </p:txBody>
      </p:sp>
      <p:sp>
        <p:nvSpPr>
          <p:cNvPr id="3" name="Content Placeholder 2"/>
          <p:cNvSpPr>
            <a:spLocks noGrp="1"/>
          </p:cNvSpPr>
          <p:nvPr>
            <p:ph type="body" sz="quarter" idx="12"/>
          </p:nvPr>
        </p:nvSpPr>
        <p:spPr>
          <a:xfrm>
            <a:off x="335280" y="961231"/>
            <a:ext cx="11521440" cy="4935537"/>
          </a:xfrm>
        </p:spPr>
        <p:txBody>
          <a:bodyPr>
            <a:normAutofit/>
          </a:bodyPr>
          <a:lstStyle/>
          <a:p>
            <a:r>
              <a:rPr lang="en-GB" dirty="0"/>
              <a:t>Organisations like to look for ‘quick fixes’ as far as safety is concerned</a:t>
            </a:r>
          </a:p>
          <a:p>
            <a:pPr lvl="1"/>
            <a:r>
              <a:rPr lang="en-GB" dirty="0"/>
              <a:t>Focus tends to be on lagging indicators such as ‘lost time injuries’ and making sure that ‘front-line workers’ are ‘behaving’ as they should </a:t>
            </a:r>
          </a:p>
          <a:p>
            <a:pPr lvl="1"/>
            <a:r>
              <a:rPr lang="en-GB" dirty="0"/>
              <a:t>Less focus on Systemic issues and the socio-technical approach</a:t>
            </a:r>
          </a:p>
          <a:p>
            <a:r>
              <a:rPr lang="en-GB" dirty="0"/>
              <a:t>Measuring ‘Safety Culture’ should involve domain experts (HOF Specialists) and not simply depend on quantitative ‘questionnaire surveys’</a:t>
            </a:r>
          </a:p>
          <a:p>
            <a:r>
              <a:rPr lang="en-GB" dirty="0"/>
              <a:t>Safety culture requires deeper, more probing, qualitative approaches, e.g. interviews, focus groups, document analysis, field observations</a:t>
            </a:r>
          </a:p>
          <a:p>
            <a:r>
              <a:rPr lang="en-GB" dirty="0"/>
              <a:t>If done properly, measuring safety culture should address Systemic issues</a:t>
            </a:r>
          </a:p>
          <a:p>
            <a:pPr lvl="1"/>
            <a:r>
              <a:rPr lang="en-GB" dirty="0"/>
              <a:t>Two key issues to get right; </a:t>
            </a:r>
            <a:r>
              <a:rPr lang="en-GB" b="1" dirty="0"/>
              <a:t>Management Commitment and Employee Engagement</a:t>
            </a:r>
          </a:p>
          <a:p>
            <a:r>
              <a:rPr lang="en-GB" dirty="0"/>
              <a:t>Use safety culture assessments to measure what goes right as well as what goes wrong</a:t>
            </a:r>
          </a:p>
          <a:p>
            <a:pPr lvl="1"/>
            <a:r>
              <a:rPr lang="en-GB" dirty="0"/>
              <a:t>Benchmarking (with care!) both within and between organisations</a:t>
            </a:r>
          </a:p>
          <a:p>
            <a:endParaRPr lang="en-GB" dirty="0"/>
          </a:p>
        </p:txBody>
      </p:sp>
    </p:spTree>
    <p:extLst>
      <p:ext uri="{BB962C8B-B14F-4D97-AF65-F5344CB8AC3E}">
        <p14:creationId xmlns:p14="http://schemas.microsoft.com/office/powerpoint/2010/main" val="377588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F42C-AFF9-413B-A98E-BA0A8F03FFC6}"/>
              </a:ext>
            </a:extLst>
          </p:cNvPr>
          <p:cNvSpPr>
            <a:spLocks noGrp="1"/>
          </p:cNvSpPr>
          <p:nvPr>
            <p:ph type="ctrTitle"/>
          </p:nvPr>
        </p:nvSpPr>
        <p:spPr/>
        <p:txBody>
          <a:bodyPr/>
          <a:lstStyle/>
          <a:p>
            <a:r>
              <a:rPr lang="en-GB" dirty="0"/>
              <a:t>End of presentation</a:t>
            </a:r>
          </a:p>
        </p:txBody>
      </p:sp>
      <p:sp>
        <p:nvSpPr>
          <p:cNvPr id="3" name="Subtitle 2">
            <a:extLst>
              <a:ext uri="{FF2B5EF4-FFF2-40B4-BE49-F238E27FC236}">
                <a16:creationId xmlns:a16="http://schemas.microsoft.com/office/drawing/2014/main" id="{61163A08-47BE-4E78-BDEA-812F9FC27F33}"/>
              </a:ext>
            </a:extLst>
          </p:cNvPr>
          <p:cNvSpPr>
            <a:spLocks noGrp="1"/>
          </p:cNvSpPr>
          <p:nvPr>
            <p:ph type="subTitle" idx="1"/>
          </p:nvPr>
        </p:nvSpPr>
        <p:spPr/>
        <p:txBody>
          <a:bodyPr/>
          <a:lstStyle/>
          <a:p>
            <a:r>
              <a:rPr lang="en-GB" dirty="0"/>
              <a:t>Questions?</a:t>
            </a:r>
          </a:p>
        </p:txBody>
      </p:sp>
    </p:spTree>
    <p:extLst>
      <p:ext uri="{BB962C8B-B14F-4D97-AF65-F5344CB8AC3E}">
        <p14:creationId xmlns:p14="http://schemas.microsoft.com/office/powerpoint/2010/main" val="35719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6131-7B07-4CB6-9276-2B87EB51F8FE}"/>
              </a:ext>
            </a:extLst>
          </p:cNvPr>
          <p:cNvSpPr>
            <a:spLocks noGrp="1"/>
          </p:cNvSpPr>
          <p:nvPr>
            <p:ph type="title"/>
          </p:nvPr>
        </p:nvSpPr>
        <p:spPr/>
        <p:txBody>
          <a:bodyPr/>
          <a:lstStyle/>
          <a:p>
            <a:r>
              <a:rPr lang="en-GB" sz="2800" b="0" dirty="0"/>
              <a:t>How do we measure Safety Culture?</a:t>
            </a:r>
            <a:endParaRPr lang="en-GB" dirty="0"/>
          </a:p>
        </p:txBody>
      </p:sp>
      <p:sp>
        <p:nvSpPr>
          <p:cNvPr id="3" name="Slide Number Placeholder 2">
            <a:extLst>
              <a:ext uri="{FF2B5EF4-FFF2-40B4-BE49-F238E27FC236}">
                <a16:creationId xmlns:a16="http://schemas.microsoft.com/office/drawing/2014/main" id="{704F06DF-5C3A-4E4E-BCC8-77D93F9860DA}"/>
              </a:ext>
            </a:extLst>
          </p:cNvPr>
          <p:cNvSpPr>
            <a:spLocks noGrp="1"/>
          </p:cNvSpPr>
          <p:nvPr>
            <p:ph type="sldNum" sz="quarter" idx="11"/>
          </p:nvPr>
        </p:nvSpPr>
        <p:spPr/>
        <p:txBody>
          <a:bodyPr/>
          <a:lstStyle/>
          <a:p>
            <a:fld id="{9B3E39EC-4BE2-4DEA-81C0-4ABC0AAB4AC0}" type="slidenum">
              <a:rPr lang="en-AU" smtClean="0"/>
              <a:pPr/>
              <a:t>2</a:t>
            </a:fld>
            <a:endParaRPr lang="en-AU" dirty="0"/>
          </a:p>
        </p:txBody>
      </p:sp>
      <p:sp>
        <p:nvSpPr>
          <p:cNvPr id="4" name="Text Placeholder 3">
            <a:extLst>
              <a:ext uri="{FF2B5EF4-FFF2-40B4-BE49-F238E27FC236}">
                <a16:creationId xmlns:a16="http://schemas.microsoft.com/office/drawing/2014/main" id="{18756F61-26B4-46FD-B7DF-7D691068B02E}"/>
              </a:ext>
            </a:extLst>
          </p:cNvPr>
          <p:cNvSpPr>
            <a:spLocks noGrp="1"/>
          </p:cNvSpPr>
          <p:nvPr>
            <p:ph type="body" sz="quarter" idx="12"/>
          </p:nvPr>
        </p:nvSpPr>
        <p:spPr/>
        <p:txBody>
          <a:bodyPr/>
          <a:lstStyle/>
          <a:p>
            <a:r>
              <a:rPr lang="en-GB" dirty="0"/>
              <a:t>Questionnaires</a:t>
            </a:r>
          </a:p>
          <a:p>
            <a:pPr lvl="1"/>
            <a:r>
              <a:rPr lang="en-GB" dirty="0"/>
              <a:t>Perceptions; attitudes</a:t>
            </a:r>
          </a:p>
          <a:p>
            <a:r>
              <a:rPr lang="en-GB" dirty="0"/>
              <a:t>Observations</a:t>
            </a:r>
          </a:p>
          <a:p>
            <a:pPr lvl="1"/>
            <a:r>
              <a:rPr lang="en-GB" dirty="0"/>
              <a:t>Individual and group behaviour</a:t>
            </a:r>
          </a:p>
          <a:p>
            <a:r>
              <a:rPr lang="en-GB" dirty="0"/>
              <a:t>Interviews</a:t>
            </a:r>
          </a:p>
          <a:p>
            <a:pPr lvl="1"/>
            <a:r>
              <a:rPr lang="en-GB" dirty="0"/>
              <a:t>Values, beliefs, knowledge, understanding</a:t>
            </a:r>
          </a:p>
          <a:p>
            <a:r>
              <a:rPr lang="en-GB" dirty="0"/>
              <a:t>Focus Groups</a:t>
            </a:r>
          </a:p>
          <a:p>
            <a:pPr lvl="1"/>
            <a:r>
              <a:rPr lang="en-GB" dirty="0"/>
              <a:t>Group interaction, challenges, </a:t>
            </a:r>
          </a:p>
          <a:p>
            <a:pPr marL="0" lvl="1" indent="0">
              <a:buNone/>
            </a:pPr>
            <a:r>
              <a:rPr lang="en-GB" dirty="0"/>
              <a:t>Use a combination of techniques to address:</a:t>
            </a:r>
          </a:p>
          <a:p>
            <a:pPr lvl="1"/>
            <a:r>
              <a:rPr lang="en-GB" dirty="0"/>
              <a:t>Artefacts</a:t>
            </a:r>
          </a:p>
          <a:p>
            <a:pPr lvl="1"/>
            <a:r>
              <a:rPr lang="en-GB" dirty="0"/>
              <a:t>Espoused Values</a:t>
            </a:r>
          </a:p>
          <a:p>
            <a:pPr lvl="1"/>
            <a:r>
              <a:rPr lang="en-GB" dirty="0"/>
              <a:t>Basic Assumptions</a:t>
            </a:r>
          </a:p>
          <a:p>
            <a:pPr lvl="1"/>
            <a:r>
              <a:rPr lang="en-GB" dirty="0"/>
              <a:t>identifying improvements</a:t>
            </a:r>
          </a:p>
        </p:txBody>
      </p:sp>
      <p:sp>
        <p:nvSpPr>
          <p:cNvPr id="5" name="Footer Placeholder 4">
            <a:extLst>
              <a:ext uri="{FF2B5EF4-FFF2-40B4-BE49-F238E27FC236}">
                <a16:creationId xmlns:a16="http://schemas.microsoft.com/office/drawing/2014/main" id="{33DC951D-B1C1-4BB1-96DB-98D71481FA4C}"/>
              </a:ext>
            </a:extLst>
          </p:cNvPr>
          <p:cNvSpPr>
            <a:spLocks noGrp="1"/>
          </p:cNvSpPr>
          <p:nvPr>
            <p:ph type="ftr" sz="quarter" idx="3"/>
          </p:nvPr>
        </p:nvSpPr>
        <p:spPr/>
        <p:txBody>
          <a:bodyPr/>
          <a:lstStyle/>
          <a:p>
            <a:r>
              <a:rPr lang="en-AU" dirty="0"/>
              <a:t>©Jacobs 2021</a:t>
            </a:r>
          </a:p>
        </p:txBody>
      </p:sp>
      <p:pic>
        <p:nvPicPr>
          <p:cNvPr id="6" name="Picture 11">
            <a:extLst>
              <a:ext uri="{FF2B5EF4-FFF2-40B4-BE49-F238E27FC236}">
                <a16:creationId xmlns:a16="http://schemas.microsoft.com/office/drawing/2014/main" id="{9236C3F2-5062-45B6-8280-D891556A2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36" b="7727"/>
          <a:stretch>
            <a:fillRect/>
          </a:stretch>
        </p:blipFill>
        <p:spPr bwMode="auto">
          <a:xfrm>
            <a:off x="6564593" y="1383341"/>
            <a:ext cx="4847535" cy="3830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71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5562-C0CA-4139-9AC1-DE90AA040729}"/>
              </a:ext>
            </a:extLst>
          </p:cNvPr>
          <p:cNvSpPr>
            <a:spLocks noGrp="1"/>
          </p:cNvSpPr>
          <p:nvPr>
            <p:ph type="title"/>
          </p:nvPr>
        </p:nvSpPr>
        <p:spPr>
          <a:xfrm>
            <a:off x="319723" y="217488"/>
            <a:ext cx="11521440" cy="640080"/>
          </a:xfrm>
        </p:spPr>
        <p:txBody>
          <a:bodyPr/>
          <a:lstStyle/>
          <a:p>
            <a:r>
              <a:rPr lang="en-GB" dirty="0"/>
              <a:t>Self-Administered Questionnaire surveys</a:t>
            </a:r>
          </a:p>
        </p:txBody>
      </p:sp>
      <p:sp>
        <p:nvSpPr>
          <p:cNvPr id="3" name="Slide Number Placeholder 2">
            <a:extLst>
              <a:ext uri="{FF2B5EF4-FFF2-40B4-BE49-F238E27FC236}">
                <a16:creationId xmlns:a16="http://schemas.microsoft.com/office/drawing/2014/main" id="{66A0AC01-46A6-4F17-9B9B-1E6B35887EB7}"/>
              </a:ext>
            </a:extLst>
          </p:cNvPr>
          <p:cNvSpPr>
            <a:spLocks noGrp="1"/>
          </p:cNvSpPr>
          <p:nvPr>
            <p:ph type="sldNum" sz="quarter" idx="11"/>
          </p:nvPr>
        </p:nvSpPr>
        <p:spPr/>
        <p:txBody>
          <a:bodyPr/>
          <a:lstStyle/>
          <a:p>
            <a:fld id="{9B3E39EC-4BE2-4DEA-81C0-4ABC0AAB4AC0}" type="slidenum">
              <a:rPr lang="en-AU" smtClean="0"/>
              <a:pPr/>
              <a:t>3</a:t>
            </a:fld>
            <a:endParaRPr lang="en-AU" dirty="0"/>
          </a:p>
        </p:txBody>
      </p:sp>
      <p:sp>
        <p:nvSpPr>
          <p:cNvPr id="4" name="Text Placeholder 3">
            <a:extLst>
              <a:ext uri="{FF2B5EF4-FFF2-40B4-BE49-F238E27FC236}">
                <a16:creationId xmlns:a16="http://schemas.microsoft.com/office/drawing/2014/main" id="{3F2FB25B-D1D7-4AD0-9E95-E8013315B298}"/>
              </a:ext>
            </a:extLst>
          </p:cNvPr>
          <p:cNvSpPr>
            <a:spLocks noGrp="1"/>
          </p:cNvSpPr>
          <p:nvPr>
            <p:ph type="body" sz="quarter" idx="12"/>
          </p:nvPr>
        </p:nvSpPr>
        <p:spPr>
          <a:xfrm>
            <a:off x="319722" y="961231"/>
            <a:ext cx="11552237" cy="5512140"/>
          </a:xfrm>
        </p:spPr>
        <p:txBody>
          <a:bodyPr/>
          <a:lstStyle/>
          <a:p>
            <a:r>
              <a:rPr lang="en-GB" dirty="0"/>
              <a:t>Questionnaire design</a:t>
            </a:r>
          </a:p>
          <a:p>
            <a:pPr marL="609600" lvl="1" indent="-342900"/>
            <a:r>
              <a:rPr lang="en-GB" dirty="0"/>
              <a:t>Developing own questionnaire?</a:t>
            </a:r>
          </a:p>
          <a:p>
            <a:pPr marL="609600" lvl="1" indent="-342900"/>
            <a:r>
              <a:rPr lang="en-GB" dirty="0"/>
              <a:t>Using pre-developed questionnaire?</a:t>
            </a:r>
          </a:p>
          <a:p>
            <a:pPr marL="609600" lvl="1" indent="-342900"/>
            <a:r>
              <a:rPr lang="en-GB" dirty="0"/>
              <a:t>Layout and sequence of questions?</a:t>
            </a:r>
          </a:p>
          <a:p>
            <a:pPr marL="609600" lvl="1" indent="-342900"/>
            <a:r>
              <a:rPr lang="en-GB" dirty="0"/>
              <a:t>Mix of open questions and closed questions?</a:t>
            </a:r>
          </a:p>
          <a:p>
            <a:pPr marL="609600" lvl="1" indent="-342900"/>
            <a:r>
              <a:rPr lang="en-GB" dirty="0"/>
              <a:t>Single versus multiple responses?</a:t>
            </a:r>
          </a:p>
          <a:p>
            <a:pPr marL="609600" lvl="1" indent="-342900"/>
            <a:r>
              <a:rPr lang="en-GB" dirty="0"/>
              <a:t>Ranked responses?</a:t>
            </a:r>
          </a:p>
          <a:p>
            <a:pPr marL="609600" lvl="1" indent="-342900"/>
            <a:r>
              <a:rPr lang="en-GB" dirty="0"/>
              <a:t>Rated responses, e.g. Likert scale?</a:t>
            </a:r>
          </a:p>
          <a:p>
            <a:pPr marL="609600" lvl="1" indent="-342900"/>
            <a:r>
              <a:rPr lang="en-GB" dirty="0"/>
              <a:t>Question wording</a:t>
            </a:r>
          </a:p>
          <a:p>
            <a:pPr marL="885825" lvl="2" indent="-342900"/>
            <a:r>
              <a:rPr lang="en-GB" b="0" dirty="0"/>
              <a:t>Be concise and unambiguous</a:t>
            </a:r>
          </a:p>
          <a:p>
            <a:pPr marL="885825" lvl="2" indent="-342900"/>
            <a:r>
              <a:rPr lang="en-GB" b="0" dirty="0"/>
              <a:t>Avoid double questions</a:t>
            </a:r>
          </a:p>
          <a:p>
            <a:pPr marL="885825" lvl="2" indent="-342900"/>
            <a:r>
              <a:rPr lang="en-GB" b="0" dirty="0"/>
              <a:t>Avoid questions involving negatives – there is a debate about this in the literature</a:t>
            </a:r>
          </a:p>
          <a:p>
            <a:pPr marL="885825" lvl="2" indent="-342900"/>
            <a:r>
              <a:rPr lang="en-GB" b="0" dirty="0"/>
              <a:t>Ask for precise answers  </a:t>
            </a:r>
          </a:p>
          <a:p>
            <a:pPr marL="885825" lvl="2" indent="-342900"/>
            <a:r>
              <a:rPr lang="en-GB" b="0" dirty="0"/>
              <a:t>Avoid leading questions </a:t>
            </a:r>
          </a:p>
          <a:p>
            <a:pPr marL="609600" lvl="1" indent="-342900">
              <a:buFont typeface="Wingdings" panose="05000000000000000000" pitchFamily="2" charset="2"/>
              <a:buChar char="§"/>
            </a:pPr>
            <a:r>
              <a:rPr lang="en-GB" dirty="0"/>
              <a:t>Confidentiality and Ethics</a:t>
            </a:r>
          </a:p>
          <a:p>
            <a:endParaRPr lang="en-GB" dirty="0"/>
          </a:p>
        </p:txBody>
      </p:sp>
      <p:sp>
        <p:nvSpPr>
          <p:cNvPr id="5" name="Footer Placeholder 4">
            <a:extLst>
              <a:ext uri="{FF2B5EF4-FFF2-40B4-BE49-F238E27FC236}">
                <a16:creationId xmlns:a16="http://schemas.microsoft.com/office/drawing/2014/main" id="{AA07E48C-E0A7-4392-9812-FCB919AC6AD3}"/>
              </a:ext>
            </a:extLst>
          </p:cNvPr>
          <p:cNvSpPr>
            <a:spLocks noGrp="1"/>
          </p:cNvSpPr>
          <p:nvPr>
            <p:ph type="ftr" sz="quarter" idx="3"/>
          </p:nvPr>
        </p:nvSpPr>
        <p:spPr/>
        <p:txBody>
          <a:bodyPr/>
          <a:lstStyle/>
          <a:p>
            <a:r>
              <a:rPr lang="en-AU" dirty="0"/>
              <a:t>©Jacobs 2021</a:t>
            </a:r>
          </a:p>
        </p:txBody>
      </p:sp>
    </p:spTree>
    <p:extLst>
      <p:ext uri="{BB962C8B-B14F-4D97-AF65-F5344CB8AC3E}">
        <p14:creationId xmlns:p14="http://schemas.microsoft.com/office/powerpoint/2010/main" val="14937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A340-5A16-4E4F-B8E6-F5AFCD48E896}"/>
              </a:ext>
            </a:extLst>
          </p:cNvPr>
          <p:cNvSpPr>
            <a:spLocks noGrp="1"/>
          </p:cNvSpPr>
          <p:nvPr>
            <p:ph type="title"/>
          </p:nvPr>
        </p:nvSpPr>
        <p:spPr>
          <a:xfrm>
            <a:off x="319723" y="217488"/>
            <a:ext cx="11521440" cy="640080"/>
          </a:xfrm>
        </p:spPr>
        <p:txBody>
          <a:bodyPr/>
          <a:lstStyle/>
          <a:p>
            <a:r>
              <a:rPr lang="en-GB" dirty="0"/>
              <a:t>Self-Administered Questionnaire Surveys</a:t>
            </a:r>
          </a:p>
        </p:txBody>
      </p:sp>
      <p:sp>
        <p:nvSpPr>
          <p:cNvPr id="3" name="Slide Number Placeholder 2">
            <a:extLst>
              <a:ext uri="{FF2B5EF4-FFF2-40B4-BE49-F238E27FC236}">
                <a16:creationId xmlns:a16="http://schemas.microsoft.com/office/drawing/2014/main" id="{E8D76032-7F4F-4C83-8E27-BF800F0A4F95}"/>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4" name="Text Placeholder 3">
            <a:extLst>
              <a:ext uri="{FF2B5EF4-FFF2-40B4-BE49-F238E27FC236}">
                <a16:creationId xmlns:a16="http://schemas.microsoft.com/office/drawing/2014/main" id="{EB43A2D8-F828-46D3-AF75-A21ABA9C1A52}"/>
              </a:ext>
            </a:extLst>
          </p:cNvPr>
          <p:cNvSpPr>
            <a:spLocks noGrp="1"/>
          </p:cNvSpPr>
          <p:nvPr>
            <p:ph type="body" sz="quarter" idx="12"/>
          </p:nvPr>
        </p:nvSpPr>
        <p:spPr>
          <a:xfrm>
            <a:off x="335280" y="961231"/>
            <a:ext cx="11521440" cy="4935537"/>
          </a:xfrm>
        </p:spPr>
        <p:txBody>
          <a:bodyPr/>
          <a:lstStyle/>
          <a:p>
            <a:r>
              <a:rPr lang="en-GB" dirty="0"/>
              <a:t>Survey administration</a:t>
            </a:r>
          </a:p>
          <a:p>
            <a:pPr marL="609600" lvl="1" indent="-342900">
              <a:buFont typeface="Wingdings" panose="05000000000000000000" pitchFamily="2" charset="2"/>
              <a:buChar char="§"/>
            </a:pPr>
            <a:r>
              <a:rPr lang="en-GB" dirty="0"/>
              <a:t>On-line or paper-based – advantages/disadvantages of each</a:t>
            </a:r>
          </a:p>
          <a:p>
            <a:r>
              <a:rPr lang="en-GB" dirty="0"/>
              <a:t>Sampling procedure</a:t>
            </a:r>
          </a:p>
          <a:p>
            <a:pPr marL="609600" lvl="1" indent="-342900">
              <a:buFont typeface="Wingdings" panose="05000000000000000000" pitchFamily="2" charset="2"/>
              <a:buChar char="§"/>
            </a:pPr>
            <a:r>
              <a:rPr lang="en-GB" dirty="0"/>
              <a:t>Cross-section of workforce, whole organisation</a:t>
            </a:r>
          </a:p>
          <a:p>
            <a:r>
              <a:rPr lang="en-GB" dirty="0"/>
              <a:t>Analysing data</a:t>
            </a:r>
          </a:p>
          <a:p>
            <a:pPr marL="609600" lvl="1" indent="-342900">
              <a:buFont typeface="Wingdings" panose="05000000000000000000" pitchFamily="2" charset="2"/>
              <a:buChar char="§"/>
            </a:pPr>
            <a:r>
              <a:rPr lang="en-GB" dirty="0"/>
              <a:t>Percentage of respondents replying to response options</a:t>
            </a:r>
          </a:p>
          <a:p>
            <a:pPr marL="609600" lvl="1" indent="-342900">
              <a:buFont typeface="Wingdings" panose="05000000000000000000" pitchFamily="2" charset="2"/>
              <a:buChar char="§"/>
            </a:pPr>
            <a:r>
              <a:rPr lang="en-GB" dirty="0"/>
              <a:t>Other data analysis methods</a:t>
            </a:r>
          </a:p>
          <a:p>
            <a:r>
              <a:rPr lang="en-GB" dirty="0"/>
              <a:t>Producing reports</a:t>
            </a:r>
          </a:p>
          <a:p>
            <a:pPr marL="609600" lvl="1" indent="-342900">
              <a:buFont typeface="Wingdings" panose="05000000000000000000" pitchFamily="2" charset="2"/>
              <a:buChar char="§"/>
            </a:pPr>
            <a:r>
              <a:rPr lang="en-GB" dirty="0"/>
              <a:t>Format</a:t>
            </a:r>
          </a:p>
          <a:p>
            <a:pPr marL="609600" lvl="1" indent="-342900">
              <a:buFont typeface="Wingdings" panose="05000000000000000000" pitchFamily="2" charset="2"/>
              <a:buChar char="§"/>
            </a:pPr>
            <a:r>
              <a:rPr lang="en-GB" dirty="0"/>
              <a:t>Level of detail</a:t>
            </a:r>
          </a:p>
          <a:p>
            <a:r>
              <a:rPr lang="en-GB" dirty="0"/>
              <a:t>Feedback to interested parties</a:t>
            </a:r>
          </a:p>
          <a:p>
            <a:pPr marL="609600" lvl="1" indent="-342900">
              <a:buFont typeface="Wingdings" panose="05000000000000000000" pitchFamily="2" charset="2"/>
              <a:buChar char="§"/>
            </a:pPr>
            <a:r>
              <a:rPr lang="en-GB" dirty="0"/>
              <a:t>Presentations - workgroups; management</a:t>
            </a:r>
          </a:p>
          <a:p>
            <a:r>
              <a:rPr lang="en-GB" dirty="0"/>
              <a:t>Develop and implement Action Plans from the output of the survey</a:t>
            </a:r>
          </a:p>
          <a:p>
            <a:endParaRPr lang="en-GB" dirty="0"/>
          </a:p>
        </p:txBody>
      </p:sp>
      <p:sp>
        <p:nvSpPr>
          <p:cNvPr id="5" name="Footer Placeholder 4">
            <a:extLst>
              <a:ext uri="{FF2B5EF4-FFF2-40B4-BE49-F238E27FC236}">
                <a16:creationId xmlns:a16="http://schemas.microsoft.com/office/drawing/2014/main" id="{37C8EAAA-CDE5-40CC-8471-D34DFD208123}"/>
              </a:ext>
            </a:extLst>
          </p:cNvPr>
          <p:cNvSpPr>
            <a:spLocks noGrp="1"/>
          </p:cNvSpPr>
          <p:nvPr>
            <p:ph type="ftr" sz="quarter" idx="3"/>
          </p:nvPr>
        </p:nvSpPr>
        <p:spPr/>
        <p:txBody>
          <a:bodyPr/>
          <a:lstStyle/>
          <a:p>
            <a:r>
              <a:rPr lang="en-AU" dirty="0"/>
              <a:t>©Jacobs 2021</a:t>
            </a:r>
          </a:p>
        </p:txBody>
      </p:sp>
    </p:spTree>
    <p:extLst>
      <p:ext uri="{BB962C8B-B14F-4D97-AF65-F5344CB8AC3E}">
        <p14:creationId xmlns:p14="http://schemas.microsoft.com/office/powerpoint/2010/main" val="108159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2078-5FAB-45D1-BA1C-923CD7D827CE}"/>
              </a:ext>
            </a:extLst>
          </p:cNvPr>
          <p:cNvSpPr>
            <a:spLocks noGrp="1"/>
          </p:cNvSpPr>
          <p:nvPr>
            <p:ph type="title"/>
          </p:nvPr>
        </p:nvSpPr>
        <p:spPr/>
        <p:txBody>
          <a:bodyPr/>
          <a:lstStyle/>
          <a:p>
            <a:r>
              <a:rPr lang="en-GB" dirty="0"/>
              <a:t>Focus Groups and Interviews</a:t>
            </a:r>
          </a:p>
        </p:txBody>
      </p:sp>
      <p:sp>
        <p:nvSpPr>
          <p:cNvPr id="3" name="Slide Number Placeholder 2">
            <a:extLst>
              <a:ext uri="{FF2B5EF4-FFF2-40B4-BE49-F238E27FC236}">
                <a16:creationId xmlns:a16="http://schemas.microsoft.com/office/drawing/2014/main" id="{B8C65463-F560-4057-AA02-005C667E1746}"/>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4" name="Text Placeholder 3">
            <a:extLst>
              <a:ext uri="{FF2B5EF4-FFF2-40B4-BE49-F238E27FC236}">
                <a16:creationId xmlns:a16="http://schemas.microsoft.com/office/drawing/2014/main" id="{A3D56379-B697-4FBB-905A-01F844C6357C}"/>
              </a:ext>
            </a:extLst>
          </p:cNvPr>
          <p:cNvSpPr>
            <a:spLocks noGrp="1"/>
          </p:cNvSpPr>
          <p:nvPr>
            <p:ph type="body" sz="quarter" idx="12"/>
          </p:nvPr>
        </p:nvSpPr>
        <p:spPr/>
        <p:txBody>
          <a:bodyPr/>
          <a:lstStyle/>
          <a:p>
            <a:r>
              <a:rPr lang="en-GB" b="0" dirty="0"/>
              <a:t>Preparation</a:t>
            </a:r>
          </a:p>
          <a:p>
            <a:r>
              <a:rPr lang="en-GB" b="0" dirty="0"/>
              <a:t>Location of interview</a:t>
            </a:r>
          </a:p>
          <a:p>
            <a:r>
              <a:rPr lang="en-GB" b="0" dirty="0"/>
              <a:t>Timing of interview</a:t>
            </a:r>
          </a:p>
          <a:p>
            <a:r>
              <a:rPr lang="en-GB" b="0" dirty="0"/>
              <a:t>Interview structure including scene setting</a:t>
            </a:r>
          </a:p>
          <a:p>
            <a:r>
              <a:rPr lang="en-GB" b="0" dirty="0"/>
              <a:t>Questioning techniques</a:t>
            </a:r>
          </a:p>
          <a:p>
            <a:r>
              <a:rPr lang="en-GB" b="0" dirty="0"/>
              <a:t>Recording/note taking</a:t>
            </a:r>
          </a:p>
          <a:p>
            <a:r>
              <a:rPr lang="en-GB" b="0" dirty="0"/>
              <a:t>Group and Individual interviewing</a:t>
            </a:r>
          </a:p>
          <a:p>
            <a:endParaRPr lang="en-GB" dirty="0"/>
          </a:p>
        </p:txBody>
      </p:sp>
      <p:sp>
        <p:nvSpPr>
          <p:cNvPr id="5" name="Footer Placeholder 4">
            <a:extLst>
              <a:ext uri="{FF2B5EF4-FFF2-40B4-BE49-F238E27FC236}">
                <a16:creationId xmlns:a16="http://schemas.microsoft.com/office/drawing/2014/main" id="{3C4419AB-2DD9-4355-80CE-A182784DBB78}"/>
              </a:ext>
            </a:extLst>
          </p:cNvPr>
          <p:cNvSpPr>
            <a:spLocks noGrp="1"/>
          </p:cNvSpPr>
          <p:nvPr>
            <p:ph type="ftr" sz="quarter" idx="3"/>
          </p:nvPr>
        </p:nvSpPr>
        <p:spPr/>
        <p:txBody>
          <a:bodyPr/>
          <a:lstStyle/>
          <a:p>
            <a:r>
              <a:rPr lang="en-AU" dirty="0"/>
              <a:t>©Jacobs 2021</a:t>
            </a:r>
          </a:p>
        </p:txBody>
      </p:sp>
    </p:spTree>
    <p:extLst>
      <p:ext uri="{BB962C8B-B14F-4D97-AF65-F5344CB8AC3E}">
        <p14:creationId xmlns:p14="http://schemas.microsoft.com/office/powerpoint/2010/main" val="355602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1A85-527F-4EAE-A678-485CBEA309F8}"/>
              </a:ext>
            </a:extLst>
          </p:cNvPr>
          <p:cNvSpPr>
            <a:spLocks noGrp="1"/>
          </p:cNvSpPr>
          <p:nvPr>
            <p:ph type="title"/>
          </p:nvPr>
        </p:nvSpPr>
        <p:spPr/>
        <p:txBody>
          <a:bodyPr/>
          <a:lstStyle/>
          <a:p>
            <a:r>
              <a:rPr lang="en-GB" dirty="0"/>
              <a:t>Sort Cards (EUROCONTROL)</a:t>
            </a:r>
          </a:p>
        </p:txBody>
      </p:sp>
      <p:sp>
        <p:nvSpPr>
          <p:cNvPr id="3" name="Slide Number Placeholder 2">
            <a:extLst>
              <a:ext uri="{FF2B5EF4-FFF2-40B4-BE49-F238E27FC236}">
                <a16:creationId xmlns:a16="http://schemas.microsoft.com/office/drawing/2014/main" id="{EA95BFFD-8188-4AC2-A3C5-A1185F509372}"/>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4" name="Text Placeholder 3">
            <a:extLst>
              <a:ext uri="{FF2B5EF4-FFF2-40B4-BE49-F238E27FC236}">
                <a16:creationId xmlns:a16="http://schemas.microsoft.com/office/drawing/2014/main" id="{6F2A5EF2-0440-4710-8C4E-5C27F2A32451}"/>
              </a:ext>
            </a:extLst>
          </p:cNvPr>
          <p:cNvSpPr>
            <a:spLocks noGrp="1"/>
          </p:cNvSpPr>
          <p:nvPr>
            <p:ph type="body" sz="quarter" idx="12"/>
          </p:nvPr>
        </p:nvSpPr>
        <p:spPr/>
        <p:txBody>
          <a:bodyPr/>
          <a:lstStyle/>
          <a:p>
            <a:r>
              <a:rPr lang="en-GB" dirty="0"/>
              <a:t>Aimed at ownership, discussion, reflection rather than measurement</a:t>
            </a:r>
          </a:p>
          <a:p>
            <a:pPr lvl="2"/>
            <a:r>
              <a:rPr lang="en-GB" dirty="0"/>
              <a:t>Engage</a:t>
            </a:r>
          </a:p>
          <a:p>
            <a:pPr lvl="2"/>
            <a:r>
              <a:rPr lang="en-GB" dirty="0"/>
              <a:t>Educate</a:t>
            </a:r>
          </a:p>
          <a:p>
            <a:pPr lvl="2"/>
            <a:r>
              <a:rPr lang="en-GB" dirty="0"/>
              <a:t>Flexible Use</a:t>
            </a:r>
          </a:p>
          <a:p>
            <a:pPr lvl="2"/>
            <a:r>
              <a:rPr lang="en-GB" dirty="0"/>
              <a:t>Reinforce memory</a:t>
            </a:r>
          </a:p>
          <a:p>
            <a:pPr lvl="2"/>
            <a:r>
              <a:rPr lang="en-GB" dirty="0"/>
              <a:t>Linked to theory</a:t>
            </a:r>
          </a:p>
          <a:p>
            <a:pPr lvl="2"/>
            <a:r>
              <a:rPr lang="en-GB" dirty="0"/>
              <a:t>Improve safety culture</a:t>
            </a:r>
          </a:p>
          <a:p>
            <a:pPr marL="540000" lvl="2" indent="0">
              <a:buNone/>
            </a:pPr>
            <a:endParaRPr lang="en-GB" dirty="0"/>
          </a:p>
          <a:p>
            <a:pPr lvl="2"/>
            <a:r>
              <a:rPr lang="en-GB" dirty="0"/>
              <a:t>Comparing views</a:t>
            </a:r>
          </a:p>
          <a:p>
            <a:pPr lvl="2"/>
            <a:r>
              <a:rPr lang="en-GB" dirty="0"/>
              <a:t>Safety moments</a:t>
            </a:r>
          </a:p>
          <a:p>
            <a:pPr lvl="2"/>
            <a:r>
              <a:rPr lang="en-GB" dirty="0"/>
              <a:t>Focusing on one element</a:t>
            </a:r>
          </a:p>
          <a:p>
            <a:pPr lvl="2"/>
            <a:r>
              <a:rPr lang="en-GB" dirty="0"/>
              <a:t>SWOT analysis</a:t>
            </a:r>
          </a:p>
          <a:p>
            <a:pPr lvl="2"/>
            <a:r>
              <a:rPr lang="en-GB" dirty="0"/>
              <a:t>Influences on each other </a:t>
            </a:r>
          </a:p>
          <a:p>
            <a:endParaRPr lang="en-GB" dirty="0"/>
          </a:p>
        </p:txBody>
      </p:sp>
      <p:sp>
        <p:nvSpPr>
          <p:cNvPr id="5" name="Footer Placeholder 4">
            <a:extLst>
              <a:ext uri="{FF2B5EF4-FFF2-40B4-BE49-F238E27FC236}">
                <a16:creationId xmlns:a16="http://schemas.microsoft.com/office/drawing/2014/main" id="{32B5970F-E467-433F-A9D0-95DD89CDDA4D}"/>
              </a:ext>
            </a:extLst>
          </p:cNvPr>
          <p:cNvSpPr>
            <a:spLocks noGrp="1"/>
          </p:cNvSpPr>
          <p:nvPr>
            <p:ph type="ftr" sz="quarter" idx="3"/>
          </p:nvPr>
        </p:nvSpPr>
        <p:spPr/>
        <p:txBody>
          <a:bodyPr/>
          <a:lstStyle/>
          <a:p>
            <a:r>
              <a:rPr lang="en-AU" dirty="0"/>
              <a:t>©Jacobs 2021</a:t>
            </a:r>
          </a:p>
        </p:txBody>
      </p:sp>
      <p:pic>
        <p:nvPicPr>
          <p:cNvPr id="6" name="Picture 5">
            <a:extLst>
              <a:ext uri="{FF2B5EF4-FFF2-40B4-BE49-F238E27FC236}">
                <a16:creationId xmlns:a16="http://schemas.microsoft.com/office/drawing/2014/main" id="{79BD09FF-B474-42F4-96B3-4B7EA841A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520" y="1867708"/>
            <a:ext cx="4593036" cy="4026521"/>
          </a:xfrm>
          <a:prstGeom prst="rect">
            <a:avLst/>
          </a:prstGeom>
        </p:spPr>
      </p:pic>
    </p:spTree>
    <p:extLst>
      <p:ext uri="{BB962C8B-B14F-4D97-AF65-F5344CB8AC3E}">
        <p14:creationId xmlns:p14="http://schemas.microsoft.com/office/powerpoint/2010/main" val="186681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86AF-5D5B-4722-BF56-500C1B8354CD}"/>
              </a:ext>
            </a:extLst>
          </p:cNvPr>
          <p:cNvSpPr>
            <a:spLocks noGrp="1"/>
          </p:cNvSpPr>
          <p:nvPr>
            <p:ph type="title"/>
          </p:nvPr>
        </p:nvSpPr>
        <p:spPr/>
        <p:txBody>
          <a:bodyPr/>
          <a:lstStyle/>
          <a:p>
            <a:r>
              <a:rPr lang="en-GB" dirty="0"/>
              <a:t>EUROCONTROL Air Traffic Control Safety Culture Elements</a:t>
            </a:r>
          </a:p>
        </p:txBody>
      </p:sp>
      <p:sp>
        <p:nvSpPr>
          <p:cNvPr id="3" name="Slide Number Placeholder 2">
            <a:extLst>
              <a:ext uri="{FF2B5EF4-FFF2-40B4-BE49-F238E27FC236}">
                <a16:creationId xmlns:a16="http://schemas.microsoft.com/office/drawing/2014/main" id="{7A3C482A-8A4A-4266-B1B2-2188EF0EE4ED}"/>
              </a:ext>
            </a:extLst>
          </p:cNvPr>
          <p:cNvSpPr>
            <a:spLocks noGrp="1"/>
          </p:cNvSpPr>
          <p:nvPr>
            <p:ph type="sldNum" sz="quarter" idx="11"/>
          </p:nvPr>
        </p:nvSpPr>
        <p:spPr/>
        <p:txBody>
          <a:bodyPr/>
          <a:lstStyle/>
          <a:p>
            <a:fld id="{9B3E39EC-4BE2-4DEA-81C0-4ABC0AAB4AC0}" type="slidenum">
              <a:rPr lang="en-AU" smtClean="0"/>
              <a:pPr/>
              <a:t>7</a:t>
            </a:fld>
            <a:endParaRPr lang="en-AU" dirty="0"/>
          </a:p>
        </p:txBody>
      </p:sp>
      <p:sp>
        <p:nvSpPr>
          <p:cNvPr id="4" name="Text Placeholder 3">
            <a:extLst>
              <a:ext uri="{FF2B5EF4-FFF2-40B4-BE49-F238E27FC236}">
                <a16:creationId xmlns:a16="http://schemas.microsoft.com/office/drawing/2014/main" id="{3C3D1417-9D3A-4115-85E5-0B6A285A46CB}"/>
              </a:ext>
            </a:extLst>
          </p:cNvPr>
          <p:cNvSpPr>
            <a:spLocks noGrp="1"/>
          </p:cNvSpPr>
          <p:nvPr>
            <p:ph type="body" sz="quarter" idx="12"/>
          </p:nvPr>
        </p:nvSpPr>
        <p:spPr/>
        <p:txBody>
          <a:bodyPr/>
          <a:lstStyle/>
          <a:p>
            <a:pPr>
              <a:defRPr/>
            </a:pPr>
            <a:r>
              <a:rPr lang="en-GB" dirty="0"/>
              <a:t>Management Commitment to Safety</a:t>
            </a:r>
          </a:p>
          <a:p>
            <a:pPr>
              <a:defRPr/>
            </a:pPr>
            <a:r>
              <a:rPr lang="en-GB" dirty="0"/>
              <a:t>Resourcing</a:t>
            </a:r>
          </a:p>
          <a:p>
            <a:pPr>
              <a:defRPr/>
            </a:pPr>
            <a:r>
              <a:rPr lang="en-GB" dirty="0"/>
              <a:t>Just culture, reporting and learning</a:t>
            </a:r>
          </a:p>
          <a:p>
            <a:pPr>
              <a:defRPr/>
            </a:pPr>
            <a:r>
              <a:rPr lang="en-GB" dirty="0"/>
              <a:t>Risk awareness and management</a:t>
            </a:r>
          </a:p>
          <a:p>
            <a:pPr>
              <a:defRPr/>
            </a:pPr>
            <a:r>
              <a:rPr lang="en-GB" dirty="0"/>
              <a:t>Teamwork</a:t>
            </a:r>
          </a:p>
          <a:p>
            <a:pPr>
              <a:defRPr/>
            </a:pPr>
            <a:r>
              <a:rPr lang="en-GB" dirty="0"/>
              <a:t>Communication</a:t>
            </a:r>
          </a:p>
          <a:p>
            <a:pPr>
              <a:defRPr/>
            </a:pPr>
            <a:r>
              <a:rPr lang="en-GB" dirty="0"/>
              <a:t>Involvement</a:t>
            </a:r>
          </a:p>
          <a:p>
            <a:pPr>
              <a:defRPr/>
            </a:pPr>
            <a:r>
              <a:rPr lang="en-GB" dirty="0"/>
              <a:t>Responsibility</a:t>
            </a:r>
          </a:p>
          <a:p>
            <a:endParaRPr lang="en-GB" dirty="0"/>
          </a:p>
        </p:txBody>
      </p:sp>
      <p:sp>
        <p:nvSpPr>
          <p:cNvPr id="5" name="Footer Placeholder 4">
            <a:extLst>
              <a:ext uri="{FF2B5EF4-FFF2-40B4-BE49-F238E27FC236}">
                <a16:creationId xmlns:a16="http://schemas.microsoft.com/office/drawing/2014/main" id="{E664F91F-9907-424F-BD2B-7AD14CF58102}"/>
              </a:ext>
            </a:extLst>
          </p:cNvPr>
          <p:cNvSpPr>
            <a:spLocks noGrp="1"/>
          </p:cNvSpPr>
          <p:nvPr>
            <p:ph type="ftr" sz="quarter" idx="3"/>
          </p:nvPr>
        </p:nvSpPr>
        <p:spPr/>
        <p:txBody>
          <a:bodyPr/>
          <a:lstStyle/>
          <a:p>
            <a:r>
              <a:rPr lang="en-AU" dirty="0"/>
              <a:t>©Jacobs 2021</a:t>
            </a:r>
          </a:p>
        </p:txBody>
      </p:sp>
      <p:pic>
        <p:nvPicPr>
          <p:cNvPr id="7" name="Picture 6">
            <a:extLst>
              <a:ext uri="{FF2B5EF4-FFF2-40B4-BE49-F238E27FC236}">
                <a16:creationId xmlns:a16="http://schemas.microsoft.com/office/drawing/2014/main" id="{40A1A15F-9073-4331-8B1B-5842477F8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764" y="1876624"/>
            <a:ext cx="4800847" cy="3295819"/>
          </a:xfrm>
          <a:prstGeom prst="rect">
            <a:avLst/>
          </a:prstGeom>
        </p:spPr>
      </p:pic>
    </p:spTree>
    <p:extLst>
      <p:ext uri="{BB962C8B-B14F-4D97-AF65-F5344CB8AC3E}">
        <p14:creationId xmlns:p14="http://schemas.microsoft.com/office/powerpoint/2010/main" val="167372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D3A1-989D-4879-B21B-B035C1FDDDA5}"/>
              </a:ext>
            </a:extLst>
          </p:cNvPr>
          <p:cNvSpPr>
            <a:spLocks noGrp="1"/>
          </p:cNvSpPr>
          <p:nvPr>
            <p:ph type="title"/>
          </p:nvPr>
        </p:nvSpPr>
        <p:spPr/>
        <p:txBody>
          <a:bodyPr>
            <a:normAutofit fontScale="90000"/>
          </a:bodyPr>
          <a:lstStyle/>
          <a:p>
            <a:r>
              <a:rPr lang="en-GB" dirty="0"/>
              <a:t>Offshore Oil and Gas Industry Safety Climate Factors (Mearns et al., 1997) </a:t>
            </a:r>
          </a:p>
        </p:txBody>
      </p:sp>
      <p:sp>
        <p:nvSpPr>
          <p:cNvPr id="3" name="Slide Number Placeholder 2">
            <a:extLst>
              <a:ext uri="{FF2B5EF4-FFF2-40B4-BE49-F238E27FC236}">
                <a16:creationId xmlns:a16="http://schemas.microsoft.com/office/drawing/2014/main" id="{052C5D92-96A6-46D4-9785-6AFACB91D808}"/>
              </a:ext>
            </a:extLst>
          </p:cNvPr>
          <p:cNvSpPr>
            <a:spLocks noGrp="1"/>
          </p:cNvSpPr>
          <p:nvPr>
            <p:ph type="sldNum" sz="quarter" idx="11"/>
          </p:nvPr>
        </p:nvSpPr>
        <p:spPr/>
        <p:txBody>
          <a:bodyPr/>
          <a:lstStyle/>
          <a:p>
            <a:fld id="{9B3E39EC-4BE2-4DEA-81C0-4ABC0AAB4AC0}" type="slidenum">
              <a:rPr lang="en-AU" smtClean="0"/>
              <a:pPr/>
              <a:t>8</a:t>
            </a:fld>
            <a:endParaRPr lang="en-AU" dirty="0"/>
          </a:p>
        </p:txBody>
      </p:sp>
      <p:sp>
        <p:nvSpPr>
          <p:cNvPr id="4" name="Text Placeholder 3">
            <a:extLst>
              <a:ext uri="{FF2B5EF4-FFF2-40B4-BE49-F238E27FC236}">
                <a16:creationId xmlns:a16="http://schemas.microsoft.com/office/drawing/2014/main" id="{ABE45BFA-8CE7-49B9-9366-443A1698FD58}"/>
              </a:ext>
            </a:extLst>
          </p:cNvPr>
          <p:cNvSpPr>
            <a:spLocks noGrp="1"/>
          </p:cNvSpPr>
          <p:nvPr>
            <p:ph type="body" sz="quarter" idx="12"/>
          </p:nvPr>
        </p:nvSpPr>
        <p:spPr/>
        <p:txBody>
          <a:bodyPr/>
          <a:lstStyle/>
          <a:p>
            <a:pPr>
              <a:defRPr/>
            </a:pPr>
            <a:r>
              <a:rPr lang="en-GB" dirty="0"/>
              <a:t>Management Commitment to Safety</a:t>
            </a:r>
          </a:p>
          <a:p>
            <a:pPr>
              <a:defRPr/>
            </a:pPr>
            <a:r>
              <a:rPr lang="en-GB" dirty="0"/>
              <a:t>Supervisor Commitment to Safety</a:t>
            </a:r>
          </a:p>
          <a:p>
            <a:pPr>
              <a:defRPr/>
            </a:pPr>
            <a:r>
              <a:rPr lang="en-GB" dirty="0"/>
              <a:t>Incident Reporting </a:t>
            </a:r>
          </a:p>
          <a:p>
            <a:pPr>
              <a:defRPr/>
            </a:pPr>
            <a:r>
              <a:rPr lang="en-GB" dirty="0"/>
              <a:t>Communication</a:t>
            </a:r>
          </a:p>
          <a:p>
            <a:pPr>
              <a:defRPr/>
            </a:pPr>
            <a:r>
              <a:rPr lang="en-GB" dirty="0"/>
              <a:t>Workforce Involvement</a:t>
            </a:r>
          </a:p>
          <a:p>
            <a:pPr>
              <a:defRPr/>
            </a:pPr>
            <a:r>
              <a:rPr lang="en-GB" dirty="0"/>
              <a:t>Work pressure (perceived)</a:t>
            </a:r>
          </a:p>
          <a:p>
            <a:endParaRPr lang="en-GB" dirty="0"/>
          </a:p>
        </p:txBody>
      </p:sp>
      <p:sp>
        <p:nvSpPr>
          <p:cNvPr id="5" name="Footer Placeholder 4">
            <a:extLst>
              <a:ext uri="{FF2B5EF4-FFF2-40B4-BE49-F238E27FC236}">
                <a16:creationId xmlns:a16="http://schemas.microsoft.com/office/drawing/2014/main" id="{7502398F-BD65-4EAB-AC2F-8CD9A806D1EB}"/>
              </a:ext>
            </a:extLst>
          </p:cNvPr>
          <p:cNvSpPr>
            <a:spLocks noGrp="1"/>
          </p:cNvSpPr>
          <p:nvPr>
            <p:ph type="ftr" sz="quarter" idx="3"/>
          </p:nvPr>
        </p:nvSpPr>
        <p:spPr/>
        <p:txBody>
          <a:bodyPr/>
          <a:lstStyle/>
          <a:p>
            <a:r>
              <a:rPr lang="en-AU" dirty="0"/>
              <a:t>©Jacobs 2021</a:t>
            </a:r>
          </a:p>
        </p:txBody>
      </p:sp>
      <p:pic>
        <p:nvPicPr>
          <p:cNvPr id="7" name="Picture 6" descr="A picture containing water, outdoor, boat, transport&#10;&#10;Description automatically generated">
            <a:extLst>
              <a:ext uri="{FF2B5EF4-FFF2-40B4-BE49-F238E27FC236}">
                <a16:creationId xmlns:a16="http://schemas.microsoft.com/office/drawing/2014/main" id="{05642846-8FDF-44CC-BDC9-D32E81858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631932"/>
            <a:ext cx="5745163" cy="3952869"/>
          </a:xfrm>
          <a:prstGeom prst="rect">
            <a:avLst/>
          </a:prstGeom>
        </p:spPr>
      </p:pic>
    </p:spTree>
    <p:extLst>
      <p:ext uri="{BB962C8B-B14F-4D97-AF65-F5344CB8AC3E}">
        <p14:creationId xmlns:p14="http://schemas.microsoft.com/office/powerpoint/2010/main" val="114611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399E-F49A-4F71-961C-F64951B5FF24}"/>
              </a:ext>
            </a:extLst>
          </p:cNvPr>
          <p:cNvSpPr>
            <a:spLocks noGrp="1"/>
          </p:cNvSpPr>
          <p:nvPr>
            <p:ph type="title"/>
          </p:nvPr>
        </p:nvSpPr>
        <p:spPr/>
        <p:txBody>
          <a:bodyPr/>
          <a:lstStyle/>
          <a:p>
            <a:r>
              <a:rPr lang="en-GB" dirty="0"/>
              <a:t>Categories and Traits of Nuclear Safety Culture (INPO/ WANO, 2013)</a:t>
            </a:r>
          </a:p>
        </p:txBody>
      </p:sp>
      <p:sp>
        <p:nvSpPr>
          <p:cNvPr id="3" name="Slide Number Placeholder 2">
            <a:extLst>
              <a:ext uri="{FF2B5EF4-FFF2-40B4-BE49-F238E27FC236}">
                <a16:creationId xmlns:a16="http://schemas.microsoft.com/office/drawing/2014/main" id="{BA832E67-D31A-40C2-9F68-F1F9C55E41D6}"/>
              </a:ext>
            </a:extLst>
          </p:cNvPr>
          <p:cNvSpPr>
            <a:spLocks noGrp="1"/>
          </p:cNvSpPr>
          <p:nvPr>
            <p:ph type="sldNum" sz="quarter" idx="11"/>
          </p:nvPr>
        </p:nvSpPr>
        <p:spPr/>
        <p:txBody>
          <a:bodyPr/>
          <a:lstStyle/>
          <a:p>
            <a:fld id="{9B3E39EC-4BE2-4DEA-81C0-4ABC0AAB4AC0}" type="slidenum">
              <a:rPr lang="en-AU" smtClean="0"/>
              <a:pPr/>
              <a:t>9</a:t>
            </a:fld>
            <a:endParaRPr lang="en-AU" dirty="0"/>
          </a:p>
        </p:txBody>
      </p:sp>
      <p:sp>
        <p:nvSpPr>
          <p:cNvPr id="4" name="Text Placeholder 3">
            <a:extLst>
              <a:ext uri="{FF2B5EF4-FFF2-40B4-BE49-F238E27FC236}">
                <a16:creationId xmlns:a16="http://schemas.microsoft.com/office/drawing/2014/main" id="{F220B599-94A9-47EB-AE9E-2DC602E40CD6}"/>
              </a:ext>
            </a:extLst>
          </p:cNvPr>
          <p:cNvSpPr>
            <a:spLocks noGrp="1"/>
          </p:cNvSpPr>
          <p:nvPr>
            <p:ph type="body" sz="quarter" idx="12"/>
          </p:nvPr>
        </p:nvSpPr>
        <p:spPr/>
        <p:txBody>
          <a:bodyPr/>
          <a:lstStyle/>
          <a:p>
            <a:pPr>
              <a:defRPr/>
            </a:pPr>
            <a:r>
              <a:rPr lang="en-GB" dirty="0"/>
              <a:t>Management Commitment to Safety</a:t>
            </a:r>
          </a:p>
          <a:p>
            <a:pPr lvl="2">
              <a:defRPr/>
            </a:pPr>
            <a:r>
              <a:rPr lang="en-GB" dirty="0"/>
              <a:t>Leadership Accountability</a:t>
            </a:r>
          </a:p>
          <a:p>
            <a:pPr lvl="2">
              <a:defRPr/>
            </a:pPr>
            <a:r>
              <a:rPr lang="en-GB" dirty="0"/>
              <a:t>Decision-Making</a:t>
            </a:r>
          </a:p>
          <a:p>
            <a:pPr lvl="2">
              <a:defRPr/>
            </a:pPr>
            <a:r>
              <a:rPr lang="en-GB" dirty="0"/>
              <a:t>Respectful Working Environment</a:t>
            </a:r>
          </a:p>
          <a:p>
            <a:pPr>
              <a:defRPr/>
            </a:pPr>
            <a:r>
              <a:rPr lang="en-GB" dirty="0"/>
              <a:t>Management Systems</a:t>
            </a:r>
          </a:p>
          <a:p>
            <a:pPr lvl="2">
              <a:defRPr/>
            </a:pPr>
            <a:r>
              <a:rPr lang="en-GB" dirty="0"/>
              <a:t>Continuous Learning</a:t>
            </a:r>
          </a:p>
          <a:p>
            <a:pPr lvl="2">
              <a:defRPr/>
            </a:pPr>
            <a:r>
              <a:rPr lang="en-GB" dirty="0"/>
              <a:t>Environment for Raising Concerns</a:t>
            </a:r>
          </a:p>
          <a:p>
            <a:pPr lvl="2">
              <a:defRPr/>
            </a:pPr>
            <a:r>
              <a:rPr lang="en-GB" dirty="0"/>
              <a:t>Work Processes</a:t>
            </a:r>
          </a:p>
          <a:p>
            <a:pPr lvl="2">
              <a:defRPr/>
            </a:pPr>
            <a:r>
              <a:rPr lang="en-GB" dirty="0"/>
              <a:t>Problem Identification and Resolution</a:t>
            </a:r>
          </a:p>
          <a:p>
            <a:pPr>
              <a:defRPr/>
            </a:pPr>
            <a:r>
              <a:rPr lang="en-GB" dirty="0"/>
              <a:t>Individual Commitment to Safety</a:t>
            </a:r>
          </a:p>
          <a:p>
            <a:pPr lvl="2">
              <a:defRPr/>
            </a:pPr>
            <a:r>
              <a:rPr lang="en-GB" dirty="0"/>
              <a:t>Personal Accountability</a:t>
            </a:r>
          </a:p>
          <a:p>
            <a:pPr lvl="2">
              <a:defRPr/>
            </a:pPr>
            <a:r>
              <a:rPr lang="en-GB" dirty="0"/>
              <a:t>Effective Safety Communication</a:t>
            </a:r>
          </a:p>
          <a:p>
            <a:pPr lvl="2">
              <a:defRPr/>
            </a:pPr>
            <a:r>
              <a:rPr lang="en-GB" dirty="0"/>
              <a:t>Questioning Attitude</a:t>
            </a:r>
          </a:p>
          <a:p>
            <a:endParaRPr lang="en-GB" dirty="0"/>
          </a:p>
        </p:txBody>
      </p:sp>
      <p:sp>
        <p:nvSpPr>
          <p:cNvPr id="5" name="Footer Placeholder 4">
            <a:extLst>
              <a:ext uri="{FF2B5EF4-FFF2-40B4-BE49-F238E27FC236}">
                <a16:creationId xmlns:a16="http://schemas.microsoft.com/office/drawing/2014/main" id="{400DC274-D38C-4C77-BEB8-60CF72C45CB9}"/>
              </a:ext>
            </a:extLst>
          </p:cNvPr>
          <p:cNvSpPr>
            <a:spLocks noGrp="1"/>
          </p:cNvSpPr>
          <p:nvPr>
            <p:ph type="ftr" sz="quarter" idx="3"/>
          </p:nvPr>
        </p:nvSpPr>
        <p:spPr/>
        <p:txBody>
          <a:bodyPr/>
          <a:lstStyle/>
          <a:p>
            <a:r>
              <a:rPr lang="en-AU" dirty="0"/>
              <a:t>©Jacobs 2021</a:t>
            </a:r>
          </a:p>
        </p:txBody>
      </p:sp>
      <p:pic>
        <p:nvPicPr>
          <p:cNvPr id="7" name="Picture 6">
            <a:extLst>
              <a:ext uri="{FF2B5EF4-FFF2-40B4-BE49-F238E27FC236}">
                <a16:creationId xmlns:a16="http://schemas.microsoft.com/office/drawing/2014/main" id="{CFA894D3-2F75-449B-9049-57C76908D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906" y="1437364"/>
            <a:ext cx="3803845" cy="4546834"/>
          </a:xfrm>
          <a:prstGeom prst="rect">
            <a:avLst/>
          </a:prstGeom>
          <a:ln>
            <a:solidFill>
              <a:schemeClr val="tx1"/>
            </a:solidFill>
          </a:ln>
        </p:spPr>
      </p:pic>
    </p:spTree>
    <p:extLst>
      <p:ext uri="{BB962C8B-B14F-4D97-AF65-F5344CB8AC3E}">
        <p14:creationId xmlns:p14="http://schemas.microsoft.com/office/powerpoint/2010/main" val="3752105892"/>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Custom 1">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6184A5DB7DCF4789FD28FD9C0A9DE0" ma:contentTypeVersion="0" ma:contentTypeDescription="Create a new document." ma:contentTypeScope="" ma:versionID="041eb6e07f26483a5be52f295d4b8c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1F9D3F-D9E9-4C2C-B23F-79384E4C7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02545C-C1C0-4FF7-B0ED-3E5B17FDA24A}">
  <ds:schemaRefs>
    <ds:schemaRef ds:uri="http://schemas.microsoft.com/sharepoint/v3/contenttype/forms"/>
  </ds:schemaRefs>
</ds:datastoreItem>
</file>

<file path=customXml/itemProps3.xml><?xml version="1.0" encoding="utf-8"?>
<ds:datastoreItem xmlns:ds="http://schemas.openxmlformats.org/officeDocument/2006/customXml" ds:itemID="{B5A121ED-A755-47AB-A52B-C32CA5DE14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2811</TotalTime>
  <Words>1425</Words>
  <Application>Microsoft Office PowerPoint</Application>
  <PresentationFormat>Widescreen</PresentationFormat>
  <Paragraphs>216</Paragraphs>
  <Slides>17</Slides>
  <Notes>1</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17</vt:i4>
      </vt:variant>
    </vt:vector>
  </HeadingPairs>
  <TitlesOfParts>
    <vt:vector size="36" baseType="lpstr">
      <vt:lpstr>Calibri</vt:lpstr>
      <vt:lpstr>Jacobs Chronos</vt:lpstr>
      <vt:lpstr>Wingdings</vt:lpstr>
      <vt:lpstr>Jacobs Chronos Light</vt:lpstr>
      <vt:lpstr>Arial</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Measuring safety culture – Practices and Pitfalls</vt:lpstr>
      <vt:lpstr>How do we measure Safety Culture?</vt:lpstr>
      <vt:lpstr>Self-Administered Questionnaire surveys</vt:lpstr>
      <vt:lpstr>Self-Administered Questionnaire Surveys</vt:lpstr>
      <vt:lpstr>Focus Groups and Interviews</vt:lpstr>
      <vt:lpstr>Sort Cards (EUROCONTROL)</vt:lpstr>
      <vt:lpstr>EUROCONTROL Air Traffic Control Safety Culture Elements</vt:lpstr>
      <vt:lpstr>Offshore Oil and Gas Industry Safety Climate Factors (Mearns et al., 1997) </vt:lpstr>
      <vt:lpstr>Categories and Traits of Nuclear Safety Culture (INPO/ WANO, 2013)</vt:lpstr>
      <vt:lpstr>Institute of Nuclear Power Operations. Nuclear Safety Culture. Industry Best Practices. INPO 20-004. August 2020</vt:lpstr>
      <vt:lpstr>Safety Culture Assessments – Main issues emerging</vt:lpstr>
      <vt:lpstr>External Influences on Safety Culture</vt:lpstr>
      <vt:lpstr>John Carroll - MIT</vt:lpstr>
      <vt:lpstr>The challenges of safety culture</vt:lpstr>
      <vt:lpstr>Quote attributed to Edgar Schein (from David Collins, Jan 2010)</vt:lpstr>
      <vt:lpstr>Conclusions</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Michael Wright</cp:lastModifiedBy>
  <cp:revision>32</cp:revision>
  <dcterms:created xsi:type="dcterms:W3CDTF">2019-10-29T21:59:11Z</dcterms:created>
  <dcterms:modified xsi:type="dcterms:W3CDTF">2023-01-20T09:56:17Z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0x010100756184A5DB7DCF4789FD28FD9C0A9DE0</vt:lpwstr>
  </property>
  <property fmtid="{D5CDD505-2E9C-101B-9397-08002B2CF9AE}" pid="3" name="Offisync_UpdateToken">
    <vt:lpwstr>5</vt:lpwstr>
  </property>
  <property fmtid="{D5CDD505-2E9C-101B-9397-08002B2CF9AE}" pid="4" name="Jive_VersionGuid">
    <vt:lpwstr>dab4cc96-f62d-4293-a8d7-0d20d4e0c55f</vt:lpwstr>
  </property>
  <property fmtid="{D5CDD505-2E9C-101B-9397-08002B2CF9AE}" pid="5" name="Offisync_UniqueId">
    <vt:lpwstr>305709</vt:lpwstr>
  </property>
  <property fmtid="{D5CDD505-2E9C-101B-9397-08002B2CF9AE}" pid="6" name="Offisync_ProviderInitializationData">
    <vt:lpwstr>https://jacobsconnect.jacobs.com</vt:lpwstr>
  </property>
  <property fmtid="{D5CDD505-2E9C-101B-9397-08002B2CF9AE}" pid="7" name="Jive_LatestUserAccountName">
    <vt:lpwstr>kathryn.mearns@jacobs.com</vt:lpwstr>
  </property>
  <property fmtid="{D5CDD505-2E9C-101B-9397-08002B2CF9AE}" pid="8" name="Offisync_ServerID">
    <vt:lpwstr>9cccfa22-076e-4cdd-971e-89631ff06cda</vt:lpwstr>
  </property>
</Properties>
</file>