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80" r:id="rId5"/>
    <p:sldId id="281" r:id="rId6"/>
    <p:sldId id="282" r:id="rId7"/>
    <p:sldId id="279" r:id="rId8"/>
    <p:sldId id="276" r:id="rId9"/>
    <p:sldId id="277" r:id="rId10"/>
    <p:sldId id="278" r:id="rId11"/>
    <p:sldId id="261" r:id="rId12"/>
    <p:sldId id="268" r:id="rId13"/>
    <p:sldId id="271" r:id="rId14"/>
    <p:sldId id="272" r:id="rId15"/>
    <p:sldId id="273" r:id="rId16"/>
    <p:sldId id="274" r:id="rId17"/>
    <p:sldId id="257" r:id="rId18"/>
    <p:sldId id="258" r:id="rId19"/>
    <p:sldId id="263" r:id="rId20"/>
    <p:sldId id="265" r:id="rId21"/>
    <p:sldId id="259" r:id="rId22"/>
    <p:sldId id="264" r:id="rId23"/>
    <p:sldId id="275" r:id="rId24"/>
    <p:sldId id="269"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07E4-0032-420B-8BF5-5952DE218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A20E39-6575-498D-9915-1D8D2CD43E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5ACEE-D820-49CE-916C-5DBBB6A0DB57}"/>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5" name="Footer Placeholder 4">
            <a:extLst>
              <a:ext uri="{FF2B5EF4-FFF2-40B4-BE49-F238E27FC236}">
                <a16:creationId xmlns:a16="http://schemas.microsoft.com/office/drawing/2014/main" id="{0834F515-7EEA-48E1-83D4-7E57A3D522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97633-F915-4283-B1E9-7155994DC329}"/>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429191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FFB2-6B45-4694-914E-11641C5507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297D18-5DE3-4359-974C-914CAA59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40E861-17ED-4D2A-96B5-E02CBBFC7534}"/>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5" name="Footer Placeholder 4">
            <a:extLst>
              <a:ext uri="{FF2B5EF4-FFF2-40B4-BE49-F238E27FC236}">
                <a16:creationId xmlns:a16="http://schemas.microsoft.com/office/drawing/2014/main" id="{677E28F2-572E-4A25-AD60-7F20FA5EE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D47E2-7A6E-4C0A-BB58-2493D25D2A75}"/>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83763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22295-78D4-4694-B4FE-19F2AEDA7D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1938F0-E398-4C90-BDFB-3A7480B85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69DFCB-E26C-4D3D-887C-7EB89F8A79DE}"/>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5" name="Footer Placeholder 4">
            <a:extLst>
              <a:ext uri="{FF2B5EF4-FFF2-40B4-BE49-F238E27FC236}">
                <a16:creationId xmlns:a16="http://schemas.microsoft.com/office/drawing/2014/main" id="{98BF4F1D-894A-48D3-8F2D-45D5753B5F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2BA542-C6E5-445F-A025-72136E8DDF72}"/>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119432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ACF-1C68-4FA5-A43A-AECE731D59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D990A6-EB87-448C-B296-CBF53D2D0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D8A76-5595-4737-9EB8-E70A9BDDF6D0}"/>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5" name="Footer Placeholder 4">
            <a:extLst>
              <a:ext uri="{FF2B5EF4-FFF2-40B4-BE49-F238E27FC236}">
                <a16:creationId xmlns:a16="http://schemas.microsoft.com/office/drawing/2014/main" id="{F4D63B51-0185-4048-93EE-D9B17941E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D05DE3-007D-4185-89B6-45563CBF1155}"/>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311996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5ADE-426A-439C-BE34-B5576E5F4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1CF132-D851-42D0-BF44-9A214C236F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C9CF86-655E-4032-871A-9EFFF45A50F1}"/>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5" name="Footer Placeholder 4">
            <a:extLst>
              <a:ext uri="{FF2B5EF4-FFF2-40B4-BE49-F238E27FC236}">
                <a16:creationId xmlns:a16="http://schemas.microsoft.com/office/drawing/2014/main" id="{67AB8C9B-1E9B-4655-8ADF-AA90108A4D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109178-70FF-4FAF-B21C-18FE8C542DB1}"/>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60355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8ED5-8EFB-4E5D-87DB-E3B7A54CE6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1B352F-C4BD-488B-A5F0-887B904A6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FFF408-687F-43DF-81D4-F1E63F2AF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BB47F7-BFAD-4235-BE18-81F2B23549D8}"/>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6" name="Footer Placeholder 5">
            <a:extLst>
              <a:ext uri="{FF2B5EF4-FFF2-40B4-BE49-F238E27FC236}">
                <a16:creationId xmlns:a16="http://schemas.microsoft.com/office/drawing/2014/main" id="{AD71302F-086A-4D80-BB62-AEBEEF1ADD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726544-1A1C-4D62-B86E-AB5265A4C085}"/>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174012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2741-BE53-4865-8CA6-F107189886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E3C7C6-462C-46ED-9F37-9F627D3D0C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129B53-2C99-49D1-A9A6-7E5AF02151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CA4FEE-AEE0-4ADF-8E50-183E6962A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3A6805-3DED-4674-8C10-7C63FDA01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DAC88A-1036-455D-AB37-64B3E268B28E}"/>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8" name="Footer Placeholder 7">
            <a:extLst>
              <a:ext uri="{FF2B5EF4-FFF2-40B4-BE49-F238E27FC236}">
                <a16:creationId xmlns:a16="http://schemas.microsoft.com/office/drawing/2014/main" id="{08FF21C5-041A-407E-8716-87ABFD4CCA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69B5CD-F458-4C57-91E2-7D469261D1A7}"/>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210698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5C98-1876-4640-BF1B-0A70A37C7B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094D51-311C-498A-83DF-3446E1714D73}"/>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4" name="Footer Placeholder 3">
            <a:extLst>
              <a:ext uri="{FF2B5EF4-FFF2-40B4-BE49-F238E27FC236}">
                <a16:creationId xmlns:a16="http://schemas.microsoft.com/office/drawing/2014/main" id="{326E40BD-40A8-4C3D-BCDE-8560A5F059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D08B9D-7DFC-4F3D-8091-86F70F8F99D3}"/>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103213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FC276-6563-45D8-B4DC-A518C72CAABE}"/>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3" name="Footer Placeholder 2">
            <a:extLst>
              <a:ext uri="{FF2B5EF4-FFF2-40B4-BE49-F238E27FC236}">
                <a16:creationId xmlns:a16="http://schemas.microsoft.com/office/drawing/2014/main" id="{53A061BF-9BC8-42D0-AF13-AE38D70657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B9FCB1-2780-4DA8-8879-E5A1DE64E429}"/>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60559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5CDE-C231-42F2-9118-44F310768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79F5B6-0C21-429C-98AA-CF33FF4B2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5C0D6A-BB67-424A-82FF-77F287CBD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6E3B88-6A3D-4BD2-BD59-E5BF97E36F35}"/>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6" name="Footer Placeholder 5">
            <a:extLst>
              <a:ext uri="{FF2B5EF4-FFF2-40B4-BE49-F238E27FC236}">
                <a16:creationId xmlns:a16="http://schemas.microsoft.com/office/drawing/2014/main" id="{BD986556-A1A6-43D9-ABD8-9C8F53B5BE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23ED96-5676-4197-AD48-C45CF44BC084}"/>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261152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D035-ECC9-4111-96A2-8F0B830FC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A51B33-1FE2-438B-BFDD-02AE68119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48CA3C-18A0-409F-8E3D-ED3821EE7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BBD62-3797-44E7-B100-AB0D31CD5F35}"/>
              </a:ext>
            </a:extLst>
          </p:cNvPr>
          <p:cNvSpPr>
            <a:spLocks noGrp="1"/>
          </p:cNvSpPr>
          <p:nvPr>
            <p:ph type="dt" sz="half" idx="10"/>
          </p:nvPr>
        </p:nvSpPr>
        <p:spPr/>
        <p:txBody>
          <a:bodyPr/>
          <a:lstStyle/>
          <a:p>
            <a:fld id="{1E753B47-112E-4B93-8DD4-BD0EF741677B}" type="datetimeFigureOut">
              <a:rPr lang="en-GB" smtClean="0"/>
              <a:t>19/10/2022</a:t>
            </a:fld>
            <a:endParaRPr lang="en-GB"/>
          </a:p>
        </p:txBody>
      </p:sp>
      <p:sp>
        <p:nvSpPr>
          <p:cNvPr id="6" name="Footer Placeholder 5">
            <a:extLst>
              <a:ext uri="{FF2B5EF4-FFF2-40B4-BE49-F238E27FC236}">
                <a16:creationId xmlns:a16="http://schemas.microsoft.com/office/drawing/2014/main" id="{4EFC0B50-7A46-4519-8815-64E5A988C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CFEB6A-53CD-45F4-838F-3D799E588364}"/>
              </a:ext>
            </a:extLst>
          </p:cNvPr>
          <p:cNvSpPr>
            <a:spLocks noGrp="1"/>
          </p:cNvSpPr>
          <p:nvPr>
            <p:ph type="sldNum" sz="quarter" idx="12"/>
          </p:nvPr>
        </p:nvSpPr>
        <p:spPr/>
        <p:txBody>
          <a:bodyPr/>
          <a:lstStyle/>
          <a:p>
            <a:fld id="{EE0A410B-A5D8-4D8D-B6BE-3C4F45E4393C}" type="slidenum">
              <a:rPr lang="en-GB" smtClean="0"/>
              <a:t>‹#›</a:t>
            </a:fld>
            <a:endParaRPr lang="en-GB"/>
          </a:p>
        </p:txBody>
      </p:sp>
    </p:spTree>
    <p:extLst>
      <p:ext uri="{BB962C8B-B14F-4D97-AF65-F5344CB8AC3E}">
        <p14:creationId xmlns:p14="http://schemas.microsoft.com/office/powerpoint/2010/main" val="20766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50C9A-B2C0-409C-8828-9018357799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C783CD-B024-40CE-90B0-5DEE3768A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985F5-A0EE-4D34-BAD9-2049EA365E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53B47-112E-4B93-8DD4-BD0EF741677B}" type="datetimeFigureOut">
              <a:rPr lang="en-GB" smtClean="0"/>
              <a:t>19/10/2022</a:t>
            </a:fld>
            <a:endParaRPr lang="en-GB"/>
          </a:p>
        </p:txBody>
      </p:sp>
      <p:sp>
        <p:nvSpPr>
          <p:cNvPr id="5" name="Footer Placeholder 4">
            <a:extLst>
              <a:ext uri="{FF2B5EF4-FFF2-40B4-BE49-F238E27FC236}">
                <a16:creationId xmlns:a16="http://schemas.microsoft.com/office/drawing/2014/main" id="{90550108-A8E5-4F60-8545-A22A72D39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913A6D-EFE0-4588-87F7-BEF6AF78A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A410B-A5D8-4D8D-B6BE-3C4F45E4393C}" type="slidenum">
              <a:rPr lang="en-GB" smtClean="0"/>
              <a:t>‹#›</a:t>
            </a:fld>
            <a:endParaRPr lang="en-GB"/>
          </a:p>
        </p:txBody>
      </p:sp>
    </p:spTree>
    <p:extLst>
      <p:ext uri="{BB962C8B-B14F-4D97-AF65-F5344CB8AC3E}">
        <p14:creationId xmlns:p14="http://schemas.microsoft.com/office/powerpoint/2010/main" val="1805988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environmental-booklet-green-booklet" TargetMode="External"/><Relationship Id="rId2" Type="http://schemas.openxmlformats.org/officeDocument/2006/relationships/hyperlink" Target="https://www.asems.mod.uk/guidance/poem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rk.ac.uk/yesi/people/leadership-team/" TargetMode="External"/><Relationship Id="rId2" Type="http://schemas.openxmlformats.org/officeDocument/2006/relationships/hyperlink" Target="https://scsc.uk/file/ge/SASEWG-1433.docx" TargetMode="External"/><Relationship Id="rId1" Type="http://schemas.openxmlformats.org/officeDocument/2006/relationships/slideLayout" Target="../slideLayouts/slideLayout2.xml"/><Relationship Id="rId5" Type="http://schemas.openxmlformats.org/officeDocument/2006/relationships/hyperlink" Target="https://cat.org.uk/about-us/people/" TargetMode="External"/><Relationship Id="rId4" Type="http://schemas.openxmlformats.org/officeDocument/2006/relationships/hyperlink" Target="https://www.cranfield.ac.uk/courses/short/defence-and-security/environmental-management-project-oriented-environmental-management-systems-poem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2EB7817-E168-4C54-A112-A79DDCDB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5461C-C3D8-4CB5-8CB2-03741C88D0EF}"/>
              </a:ext>
            </a:extLst>
          </p:cNvPr>
          <p:cNvSpPr>
            <a:spLocks noGrp="1"/>
          </p:cNvSpPr>
          <p:nvPr>
            <p:ph type="ctrTitle"/>
          </p:nvPr>
        </p:nvSpPr>
        <p:spPr>
          <a:xfrm>
            <a:off x="1303850" y="891541"/>
            <a:ext cx="5866189" cy="3299459"/>
          </a:xfrm>
        </p:spPr>
        <p:txBody>
          <a:bodyPr>
            <a:normAutofit/>
          </a:bodyPr>
          <a:lstStyle/>
          <a:p>
            <a:pPr algn="l"/>
            <a:r>
              <a:rPr lang="en-GB" sz="8800" dirty="0"/>
              <a:t>SASEWG</a:t>
            </a:r>
            <a:br>
              <a:rPr lang="en-GB" sz="8800" dirty="0"/>
            </a:br>
            <a:r>
              <a:rPr lang="en-GB" sz="2000" dirty="0"/>
              <a:t>Systems Approach to Safety of the Environment</a:t>
            </a:r>
          </a:p>
        </p:txBody>
      </p:sp>
      <p:sp>
        <p:nvSpPr>
          <p:cNvPr id="3" name="Subtitle 2">
            <a:extLst>
              <a:ext uri="{FF2B5EF4-FFF2-40B4-BE49-F238E27FC236}">
                <a16:creationId xmlns:a16="http://schemas.microsoft.com/office/drawing/2014/main" id="{FB7A0F05-1156-4EAB-B7C0-A480C819E6B5}"/>
              </a:ext>
            </a:extLst>
          </p:cNvPr>
          <p:cNvSpPr>
            <a:spLocks noGrp="1"/>
          </p:cNvSpPr>
          <p:nvPr>
            <p:ph type="subTitle" idx="1"/>
          </p:nvPr>
        </p:nvSpPr>
        <p:spPr>
          <a:xfrm>
            <a:off x="1303850" y="4965613"/>
            <a:ext cx="5866189" cy="921039"/>
          </a:xfrm>
        </p:spPr>
        <p:txBody>
          <a:bodyPr>
            <a:normAutofit/>
          </a:bodyPr>
          <a:lstStyle/>
          <a:p>
            <a:pPr algn="l"/>
            <a:r>
              <a:rPr lang="en-GB" dirty="0"/>
              <a:t>3</a:t>
            </a:r>
            <a:r>
              <a:rPr lang="en-GB" baseline="30000" dirty="0"/>
              <a:t>rd</a:t>
            </a:r>
            <a:r>
              <a:rPr lang="en-GB" dirty="0"/>
              <a:t> Meeting 19</a:t>
            </a:r>
            <a:r>
              <a:rPr lang="en-GB" baseline="30000" dirty="0"/>
              <a:t>th</a:t>
            </a:r>
            <a:r>
              <a:rPr lang="en-GB" dirty="0"/>
              <a:t> October 2022</a:t>
            </a:r>
          </a:p>
        </p:txBody>
      </p:sp>
      <p:sp>
        <p:nvSpPr>
          <p:cNvPr id="26" name="Rectangle 25">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5B865E0-99D0-8704-D62E-DA2334EAC5CA}"/>
              </a:ext>
            </a:extLst>
          </p:cNvPr>
          <p:cNvGrpSpPr/>
          <p:nvPr/>
        </p:nvGrpSpPr>
        <p:grpSpPr>
          <a:xfrm>
            <a:off x="7680788" y="459052"/>
            <a:ext cx="3773793" cy="5427599"/>
            <a:chOff x="7680788" y="459052"/>
            <a:chExt cx="3773793" cy="5427599"/>
          </a:xfrm>
        </p:grpSpPr>
        <p:pic>
          <p:nvPicPr>
            <p:cNvPr id="7" name="Picture 6">
              <a:extLst>
                <a:ext uri="{FF2B5EF4-FFF2-40B4-BE49-F238E27FC236}">
                  <a16:creationId xmlns:a16="http://schemas.microsoft.com/office/drawing/2014/main" id="{4B99C42A-A44E-442F-8C3D-89C1F4474B58}"/>
                </a:ext>
              </a:extLst>
            </p:cNvPr>
            <p:cNvPicPr>
              <a:picLocks noChangeAspect="1"/>
            </p:cNvPicPr>
            <p:nvPr/>
          </p:nvPicPr>
          <p:blipFill>
            <a:blip r:embed="rId2"/>
            <a:stretch>
              <a:fillRect/>
            </a:stretch>
          </p:blipFill>
          <p:spPr>
            <a:xfrm>
              <a:off x="7680788" y="4599466"/>
              <a:ext cx="3773793" cy="1287185"/>
            </a:xfrm>
            <a:prstGeom prst="rect">
              <a:avLst/>
            </a:prstGeom>
            <a:effectLst>
              <a:outerShdw blurRad="406400" dist="317500" dir="5400000" sx="89000" sy="89000" rotWithShape="0">
                <a:prstClr val="black">
                  <a:alpha val="15000"/>
                </a:prstClr>
              </a:outerShdw>
            </a:effectLst>
          </p:spPr>
        </p:pic>
        <p:pic>
          <p:nvPicPr>
            <p:cNvPr id="5" name="Picture 4" descr="A picture containing text, vector graphics&#10;&#10;Description automatically generated">
              <a:extLst>
                <a:ext uri="{FF2B5EF4-FFF2-40B4-BE49-F238E27FC236}">
                  <a16:creationId xmlns:a16="http://schemas.microsoft.com/office/drawing/2014/main" id="{052680F4-A773-8D15-8263-CD293F591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513" y="459052"/>
              <a:ext cx="3459827" cy="3566833"/>
            </a:xfrm>
            <a:prstGeom prst="rect">
              <a:avLst/>
            </a:prstGeom>
            <a:effectLst>
              <a:outerShdw blurRad="406400" dist="317500" dir="5400000" sx="89000" sy="89000" rotWithShape="0">
                <a:prstClr val="black">
                  <a:alpha val="15000"/>
                </a:prstClr>
              </a:outerShdw>
            </a:effectLst>
          </p:spPr>
        </p:pic>
      </p:grpSp>
    </p:spTree>
    <p:extLst>
      <p:ext uri="{BB962C8B-B14F-4D97-AF65-F5344CB8AC3E}">
        <p14:creationId xmlns:p14="http://schemas.microsoft.com/office/powerpoint/2010/main" val="360044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A717-4113-14C6-4F1F-5D99E1FBE2CB}"/>
              </a:ext>
            </a:extLst>
          </p:cNvPr>
          <p:cNvSpPr>
            <a:spLocks noGrp="1"/>
          </p:cNvSpPr>
          <p:nvPr>
            <p:ph type="title"/>
          </p:nvPr>
        </p:nvSpPr>
        <p:spPr/>
        <p:txBody>
          <a:bodyPr/>
          <a:lstStyle/>
          <a:p>
            <a:r>
              <a:rPr lang="en-GB" dirty="0"/>
              <a:t>Guidance Document Suggested </a:t>
            </a:r>
            <a:r>
              <a:rPr lang="en-GB" dirty="0" err="1"/>
              <a:t>ToC</a:t>
            </a:r>
            <a:r>
              <a:rPr lang="en-GB" dirty="0"/>
              <a:t> - 3</a:t>
            </a:r>
          </a:p>
        </p:txBody>
      </p:sp>
      <p:sp>
        <p:nvSpPr>
          <p:cNvPr id="3" name="Content Placeholder 2">
            <a:extLst>
              <a:ext uri="{FF2B5EF4-FFF2-40B4-BE49-F238E27FC236}">
                <a16:creationId xmlns:a16="http://schemas.microsoft.com/office/drawing/2014/main" id="{6CAE02EC-7E01-1097-9F72-5B1C0E1BF175}"/>
              </a:ext>
            </a:extLst>
          </p:cNvPr>
          <p:cNvSpPr>
            <a:spLocks noGrp="1"/>
          </p:cNvSpPr>
          <p:nvPr>
            <p:ph idx="1"/>
          </p:nvPr>
        </p:nvSpPr>
        <p:spPr>
          <a:xfrm>
            <a:off x="838200" y="1825624"/>
            <a:ext cx="10515600" cy="4889807"/>
          </a:xfrm>
        </p:spPr>
        <p:txBody>
          <a:bodyPr>
            <a:normAutofit fontScale="70000" lnSpcReduction="20000"/>
          </a:bodyPr>
          <a:lstStyle/>
          <a:p>
            <a:pPr marL="514350" indent="-514350">
              <a:buFont typeface="+mj-lt"/>
              <a:buAutoNum type="arabicPeriod" startAt="6"/>
            </a:pPr>
            <a:r>
              <a:rPr lang="en-GB" b="1" dirty="0"/>
              <a:t>Other Factors</a:t>
            </a:r>
          </a:p>
          <a:p>
            <a:pPr marL="971550" lvl="1" indent="-514350">
              <a:buFont typeface="+mj-lt"/>
              <a:buAutoNum type="alphaLcPeriod"/>
            </a:pPr>
            <a:r>
              <a:rPr lang="en-GB" dirty="0"/>
              <a:t>Local and Cultural Sensitivities</a:t>
            </a:r>
          </a:p>
          <a:p>
            <a:pPr marL="971550" lvl="1" indent="-514350">
              <a:buFont typeface="+mj-lt"/>
              <a:buAutoNum type="alphaLcPeriod"/>
            </a:pPr>
            <a:r>
              <a:rPr lang="en-GB" dirty="0"/>
              <a:t>National/International Dimensions</a:t>
            </a:r>
          </a:p>
          <a:p>
            <a:pPr marL="971550" lvl="1" indent="-514350">
              <a:buFont typeface="+mj-lt"/>
              <a:buAutoNum type="alphaLcPeriod"/>
            </a:pPr>
            <a:r>
              <a:rPr lang="en-GB" dirty="0"/>
              <a:t>Legal &amp; Compliance Aspects</a:t>
            </a:r>
          </a:p>
          <a:p>
            <a:pPr marL="971550" lvl="1" indent="-514350">
              <a:buFont typeface="+mj-lt"/>
              <a:buAutoNum type="alphaLcPeriod"/>
            </a:pPr>
            <a:r>
              <a:rPr lang="en-GB" dirty="0"/>
              <a:t>Moral and Ethical Considerations </a:t>
            </a:r>
          </a:p>
          <a:p>
            <a:pPr marL="971550" lvl="1" indent="-514350">
              <a:buFont typeface="+mj-lt"/>
              <a:buAutoNum type="alphaLcPeriod"/>
            </a:pPr>
            <a:r>
              <a:rPr lang="en-GB" dirty="0"/>
              <a:t>Personal Accountability &amp; Justifications</a:t>
            </a:r>
          </a:p>
          <a:p>
            <a:pPr marL="514350" indent="-514350">
              <a:buFont typeface="+mj-lt"/>
              <a:buAutoNum type="arabicPeriod" startAt="7"/>
            </a:pPr>
            <a:r>
              <a:rPr lang="en-GB" b="1" dirty="0"/>
              <a:t>Making Justifications</a:t>
            </a:r>
          </a:p>
          <a:p>
            <a:pPr marL="971550" lvl="1" indent="-514350">
              <a:buFont typeface="+mj-lt"/>
              <a:buAutoNum type="alphaLcPeriod"/>
            </a:pPr>
            <a:r>
              <a:rPr lang="en-GB" dirty="0"/>
              <a:t>Introduction</a:t>
            </a:r>
          </a:p>
          <a:p>
            <a:pPr marL="971550" lvl="1" indent="-514350">
              <a:buFont typeface="+mj-lt"/>
              <a:buAutoNum type="alphaLcPeriod"/>
            </a:pPr>
            <a:r>
              <a:rPr lang="en-GB" dirty="0"/>
              <a:t>Argument pattern templates</a:t>
            </a:r>
          </a:p>
          <a:p>
            <a:pPr marL="971550" lvl="1" indent="-514350">
              <a:buFont typeface="+mj-lt"/>
              <a:buAutoNum type="alphaLcPeriod"/>
            </a:pPr>
            <a:r>
              <a:rPr lang="en-GB" dirty="0"/>
              <a:t>Systems Approach Environmental Safety Case (SAESC)</a:t>
            </a:r>
          </a:p>
          <a:p>
            <a:pPr marL="971550" lvl="1" indent="-514350">
              <a:buFont typeface="+mj-lt"/>
              <a:buAutoNum type="alphaLcPeriod"/>
            </a:pPr>
            <a:r>
              <a:rPr lang="en-GB" dirty="0"/>
              <a:t>Systems Approach Environmental Safety Case Report (SAESCR)</a:t>
            </a:r>
          </a:p>
          <a:p>
            <a:pPr marL="971550" lvl="1" indent="-514350">
              <a:buFont typeface="+mj-lt"/>
              <a:buAutoNum type="alphaLcPeriod"/>
            </a:pPr>
            <a:r>
              <a:rPr lang="en-GB" dirty="0"/>
              <a:t>Feed through into SMS/EMS</a:t>
            </a:r>
          </a:p>
          <a:p>
            <a:pPr marL="514350" indent="-514350">
              <a:buFont typeface="+mj-lt"/>
              <a:buAutoNum type="arabicPeriod" startAt="7"/>
            </a:pPr>
            <a:r>
              <a:rPr lang="en-GB" b="1" dirty="0"/>
              <a:t>Reviewing &amp; Auditing</a:t>
            </a:r>
          </a:p>
          <a:p>
            <a:pPr marL="971550" lvl="1" indent="-514350">
              <a:buFont typeface="+mj-lt"/>
              <a:buAutoNum type="alphaLcPeriod"/>
            </a:pPr>
            <a:r>
              <a:rPr lang="en-GB" dirty="0"/>
              <a:t>Risk-based &amp; Cover Systems Aspects</a:t>
            </a:r>
          </a:p>
          <a:p>
            <a:pPr marL="514350" indent="-514350">
              <a:buFont typeface="+mj-lt"/>
              <a:buAutoNum type="arabicPeriod" startAt="7"/>
            </a:pPr>
            <a:r>
              <a:rPr lang="en-GB" b="1" dirty="0"/>
              <a:t>Examples / Case Studies</a:t>
            </a:r>
          </a:p>
          <a:p>
            <a:pPr marL="514350" indent="-514350">
              <a:buFont typeface="+mj-lt"/>
              <a:buAutoNum type="arabicPeriod" startAt="7"/>
            </a:pPr>
            <a:r>
              <a:rPr lang="en-GB" b="1" dirty="0"/>
              <a:t>Relationship to Other Work / Standards</a:t>
            </a:r>
          </a:p>
          <a:p>
            <a:pPr marL="514350" indent="-514350">
              <a:buFont typeface="+mj-lt"/>
              <a:buAutoNum type="arabicPeriod" startAt="7"/>
            </a:pPr>
            <a:r>
              <a:rPr lang="en-GB" b="1" dirty="0"/>
              <a:t>Further Work</a:t>
            </a:r>
          </a:p>
          <a:p>
            <a:pPr marL="514350" indent="-514350">
              <a:buFont typeface="+mj-lt"/>
              <a:buAutoNum type="arabicPeriod" startAt="7"/>
            </a:pPr>
            <a:endParaRPr lang="en-GB" b="1" dirty="0"/>
          </a:p>
          <a:p>
            <a:pPr marL="514350" indent="-514350">
              <a:buFont typeface="+mj-lt"/>
              <a:buAutoNum type="arabicPeriod" startAt="7"/>
            </a:pPr>
            <a:endParaRPr lang="en-GB" b="1" dirty="0"/>
          </a:p>
        </p:txBody>
      </p:sp>
      <p:grpSp>
        <p:nvGrpSpPr>
          <p:cNvPr id="4" name="Group 3">
            <a:extLst>
              <a:ext uri="{FF2B5EF4-FFF2-40B4-BE49-F238E27FC236}">
                <a16:creationId xmlns:a16="http://schemas.microsoft.com/office/drawing/2014/main" id="{4584E3E8-82EE-51A0-51B6-3DFB6437E992}"/>
              </a:ext>
            </a:extLst>
          </p:cNvPr>
          <p:cNvGrpSpPr/>
          <p:nvPr/>
        </p:nvGrpSpPr>
        <p:grpSpPr>
          <a:xfrm>
            <a:off x="8177349" y="1505950"/>
            <a:ext cx="3448594" cy="4976949"/>
            <a:chOff x="8177349" y="1505950"/>
            <a:chExt cx="3448594" cy="4976949"/>
          </a:xfrm>
        </p:grpSpPr>
        <p:sp>
          <p:nvSpPr>
            <p:cNvPr id="5" name="Rectangle 4">
              <a:extLst>
                <a:ext uri="{FF2B5EF4-FFF2-40B4-BE49-F238E27FC236}">
                  <a16:creationId xmlns:a16="http://schemas.microsoft.com/office/drawing/2014/main" id="{DEAB7C44-46B9-830D-E6F2-3BA388B87E49}"/>
                </a:ext>
              </a:extLst>
            </p:cNvPr>
            <p:cNvSpPr/>
            <p:nvPr/>
          </p:nvSpPr>
          <p:spPr>
            <a:xfrm>
              <a:off x="8177349" y="1505950"/>
              <a:ext cx="3448594" cy="497694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C19EFFCA-9008-D1B6-3D2C-6F6C127BB84D}"/>
                </a:ext>
              </a:extLst>
            </p:cNvPr>
            <p:cNvGrpSpPr/>
            <p:nvPr/>
          </p:nvGrpSpPr>
          <p:grpSpPr>
            <a:xfrm>
              <a:off x="8504240" y="1887752"/>
              <a:ext cx="2849560" cy="4398083"/>
              <a:chOff x="7680788" y="459052"/>
              <a:chExt cx="3773793" cy="5427599"/>
            </a:xfrm>
          </p:grpSpPr>
          <p:pic>
            <p:nvPicPr>
              <p:cNvPr id="8" name="Picture 7">
                <a:extLst>
                  <a:ext uri="{FF2B5EF4-FFF2-40B4-BE49-F238E27FC236}">
                    <a16:creationId xmlns:a16="http://schemas.microsoft.com/office/drawing/2014/main" id="{1EF50985-8011-B0AC-2B18-32848487BDB6}"/>
                  </a:ext>
                </a:extLst>
              </p:cNvPr>
              <p:cNvPicPr>
                <a:picLocks noChangeAspect="1"/>
              </p:cNvPicPr>
              <p:nvPr/>
            </p:nvPicPr>
            <p:blipFill>
              <a:blip r:embed="rId2"/>
              <a:stretch>
                <a:fillRect/>
              </a:stretch>
            </p:blipFill>
            <p:spPr>
              <a:xfrm>
                <a:off x="7680788" y="4599466"/>
                <a:ext cx="3773793" cy="1287185"/>
              </a:xfrm>
              <a:prstGeom prst="rect">
                <a:avLst/>
              </a:prstGeom>
              <a:effectLst>
                <a:outerShdw blurRad="406400" dist="317500" dir="5400000" sx="89000" sy="89000" rotWithShape="0">
                  <a:prstClr val="black">
                    <a:alpha val="15000"/>
                  </a:prstClr>
                </a:outerShdw>
              </a:effectLst>
            </p:spPr>
          </p:pic>
          <p:pic>
            <p:nvPicPr>
              <p:cNvPr id="9" name="Picture 8" descr="A picture containing text, vector graphics&#10;&#10;Description automatically generated">
                <a:extLst>
                  <a:ext uri="{FF2B5EF4-FFF2-40B4-BE49-F238E27FC236}">
                    <a16:creationId xmlns:a16="http://schemas.microsoft.com/office/drawing/2014/main" id="{98930F61-2C10-C399-39A7-32DA2B452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513" y="459052"/>
                <a:ext cx="3459827" cy="3566833"/>
              </a:xfrm>
              <a:prstGeom prst="rect">
                <a:avLst/>
              </a:prstGeom>
              <a:effectLst>
                <a:outerShdw blurRad="406400" dist="317500" dir="5400000" sx="89000" sy="89000" rotWithShape="0">
                  <a:prstClr val="black">
                    <a:alpha val="15000"/>
                  </a:prstClr>
                </a:outerShdw>
              </a:effectLst>
            </p:spPr>
          </p:pic>
        </p:grpSp>
        <p:sp>
          <p:nvSpPr>
            <p:cNvPr id="7" name="TextBox 6">
              <a:extLst>
                <a:ext uri="{FF2B5EF4-FFF2-40B4-BE49-F238E27FC236}">
                  <a16:creationId xmlns:a16="http://schemas.microsoft.com/office/drawing/2014/main" id="{C18740F6-55B7-CF99-1DE1-74D5CF0B2E1B}"/>
                </a:ext>
              </a:extLst>
            </p:cNvPr>
            <p:cNvSpPr txBox="1"/>
            <p:nvPr/>
          </p:nvSpPr>
          <p:spPr>
            <a:xfrm>
              <a:off x="8649478" y="4775031"/>
              <a:ext cx="2612487" cy="400110"/>
            </a:xfrm>
            <a:prstGeom prst="rect">
              <a:avLst/>
            </a:prstGeom>
            <a:noFill/>
          </p:spPr>
          <p:txBody>
            <a:bodyPr wrap="square" rtlCol="0">
              <a:spAutoFit/>
            </a:bodyPr>
            <a:lstStyle/>
            <a:p>
              <a:r>
                <a:rPr lang="en-GB" sz="2000" dirty="0">
                  <a:solidFill>
                    <a:schemeClr val="bg1"/>
                  </a:solidFill>
                </a:rPr>
                <a:t>SASEWG Guidance V1</a:t>
              </a:r>
            </a:p>
          </p:txBody>
        </p:sp>
      </p:grpSp>
    </p:spTree>
    <p:extLst>
      <p:ext uri="{BB962C8B-B14F-4D97-AF65-F5344CB8AC3E}">
        <p14:creationId xmlns:p14="http://schemas.microsoft.com/office/powerpoint/2010/main" val="309132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AFC5-47B3-4794-964D-9319877F4769}"/>
              </a:ext>
            </a:extLst>
          </p:cNvPr>
          <p:cNvSpPr>
            <a:spLocks noGrp="1"/>
          </p:cNvSpPr>
          <p:nvPr>
            <p:ph type="title"/>
          </p:nvPr>
        </p:nvSpPr>
        <p:spPr/>
        <p:txBody>
          <a:bodyPr>
            <a:normAutofit/>
          </a:bodyPr>
          <a:lstStyle/>
          <a:p>
            <a:r>
              <a:rPr lang="en-GB" b="1" dirty="0">
                <a:solidFill>
                  <a:srgbClr val="000000"/>
                </a:solidFill>
                <a:latin typeface="Verdana" panose="020B0604030504040204" pitchFamily="34" charset="0"/>
              </a:rPr>
              <a:t>Mission Statement</a:t>
            </a:r>
          </a:p>
        </p:txBody>
      </p:sp>
      <p:sp>
        <p:nvSpPr>
          <p:cNvPr id="3" name="Content Placeholder 2">
            <a:extLst>
              <a:ext uri="{FF2B5EF4-FFF2-40B4-BE49-F238E27FC236}">
                <a16:creationId xmlns:a16="http://schemas.microsoft.com/office/drawing/2014/main" id="{5A8C190B-EBA1-4312-92E4-33EB9D7BD702}"/>
              </a:ext>
            </a:extLst>
          </p:cNvPr>
          <p:cNvSpPr>
            <a:spLocks noGrp="1"/>
          </p:cNvSpPr>
          <p:nvPr>
            <p:ph idx="1"/>
          </p:nvPr>
        </p:nvSpPr>
        <p:spPr>
          <a:xfrm>
            <a:off x="838200" y="2408903"/>
            <a:ext cx="10515600" cy="3018503"/>
          </a:xfrm>
        </p:spPr>
        <p:txBody>
          <a:bodyPr>
            <a:normAutofit fontScale="92500" lnSpcReduction="20000"/>
          </a:bodyPr>
          <a:lstStyle/>
          <a:p>
            <a:pPr marL="0" indent="0" algn="ctr">
              <a:lnSpc>
                <a:spcPct val="120000"/>
              </a:lnSpc>
              <a:buNone/>
            </a:pPr>
            <a:r>
              <a:rPr lang="en-GB" sz="3900" i="1" dirty="0">
                <a:solidFill>
                  <a:srgbClr val="000000"/>
                </a:solidFill>
                <a:effectLst/>
                <a:latin typeface="Verdana" panose="020B0604030504040204" pitchFamily="34" charset="0"/>
              </a:rPr>
              <a:t>“To produce clear guidance on how engineered systems should be developed and managed throughout their entire lifecycle so as to preserve, protect and enhance the environment”</a:t>
            </a:r>
          </a:p>
          <a:p>
            <a:pPr marL="0" indent="0" algn="ctr">
              <a:lnSpc>
                <a:spcPct val="120000"/>
              </a:lnSpc>
              <a:buNone/>
            </a:pPr>
            <a:endParaRPr lang="en-GB" sz="3800" b="0" i="1" dirty="0">
              <a:solidFill>
                <a:srgbClr val="000000"/>
              </a:solidFill>
              <a:effectLst/>
              <a:latin typeface="Verdana" panose="020B0604030504040204" pitchFamily="34" charset="0"/>
            </a:endParaRPr>
          </a:p>
          <a:p>
            <a:pPr marL="0" indent="0" algn="l">
              <a:lnSpc>
                <a:spcPct val="120000"/>
              </a:lnSpc>
              <a:buNone/>
            </a:pPr>
            <a:endParaRPr lang="en-GB" b="0" i="0" dirty="0">
              <a:solidFill>
                <a:srgbClr val="000000"/>
              </a:solidFill>
              <a:effectLst/>
              <a:latin typeface="Verdana" panose="020B0604030504040204" pitchFamily="34" charset="0"/>
            </a:endParaRPr>
          </a:p>
          <a:p>
            <a:endParaRPr lang="en-GB" dirty="0"/>
          </a:p>
        </p:txBody>
      </p:sp>
    </p:spTree>
    <p:extLst>
      <p:ext uri="{BB962C8B-B14F-4D97-AF65-F5344CB8AC3E}">
        <p14:creationId xmlns:p14="http://schemas.microsoft.com/office/powerpoint/2010/main" val="322436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3599-3EC3-F827-4A50-FBB4FF288686}"/>
              </a:ext>
            </a:extLst>
          </p:cNvPr>
          <p:cNvSpPr>
            <a:spLocks noGrp="1"/>
          </p:cNvSpPr>
          <p:nvPr>
            <p:ph type="title"/>
          </p:nvPr>
        </p:nvSpPr>
        <p:spPr/>
        <p:txBody>
          <a:bodyPr/>
          <a:lstStyle/>
          <a:p>
            <a:r>
              <a:rPr lang="en-GB" b="1" i="0" dirty="0">
                <a:solidFill>
                  <a:srgbClr val="000000"/>
                </a:solidFill>
                <a:effectLst/>
                <a:latin typeface="Verdana" panose="020B0604030504040204" pitchFamily="34" charset="0"/>
              </a:rPr>
              <a:t>Statement of the Problem</a:t>
            </a:r>
            <a:endParaRPr lang="en-GB" dirty="0"/>
          </a:p>
        </p:txBody>
      </p:sp>
      <p:sp>
        <p:nvSpPr>
          <p:cNvPr id="3" name="Content Placeholder 2">
            <a:extLst>
              <a:ext uri="{FF2B5EF4-FFF2-40B4-BE49-F238E27FC236}">
                <a16:creationId xmlns:a16="http://schemas.microsoft.com/office/drawing/2014/main" id="{47A5BAE9-527A-8401-EB93-501DE64D597C}"/>
              </a:ext>
            </a:extLst>
          </p:cNvPr>
          <p:cNvSpPr>
            <a:spLocks noGrp="1"/>
          </p:cNvSpPr>
          <p:nvPr>
            <p:ph idx="1"/>
          </p:nvPr>
        </p:nvSpPr>
        <p:spPr/>
        <p:txBody>
          <a:bodyPr>
            <a:normAutofit fontScale="55000" lnSpcReduction="20000"/>
          </a:bodyPr>
          <a:lstStyle/>
          <a:p>
            <a:pPr>
              <a:lnSpc>
                <a:spcPct val="120000"/>
              </a:lnSpc>
            </a:pPr>
            <a:r>
              <a:rPr lang="en-GB" b="0" i="0" dirty="0">
                <a:solidFill>
                  <a:srgbClr val="000000"/>
                </a:solidFill>
                <a:effectLst/>
                <a:latin typeface="Verdana" panose="020B0604030504040204" pitchFamily="34" charset="0"/>
              </a:rPr>
              <a:t>It is acknowledged that systems have been a contributing factor in major accidents to date (Deep Water Horizon, Bhopal, etc). </a:t>
            </a:r>
          </a:p>
          <a:p>
            <a:pPr algn="l">
              <a:lnSpc>
                <a:spcPct val="120000"/>
              </a:lnSpc>
            </a:pPr>
            <a:r>
              <a:rPr lang="en-GB" b="0" i="0" dirty="0">
                <a:solidFill>
                  <a:srgbClr val="000000"/>
                </a:solidFill>
                <a:effectLst/>
                <a:latin typeface="Verdana" panose="020B0604030504040204" pitchFamily="34" charset="0"/>
              </a:rPr>
              <a:t>It is thought that the impact of systems is not currently sufficiently addressed in current environmental safety management practices and standards, which tend to be prescriptive and regulation-based</a:t>
            </a:r>
          </a:p>
          <a:p>
            <a:pPr algn="l">
              <a:lnSpc>
                <a:spcPct val="120000"/>
              </a:lnSpc>
            </a:pPr>
            <a:r>
              <a:rPr lang="en-GB" b="0" i="0" dirty="0">
                <a:solidFill>
                  <a:srgbClr val="000000"/>
                </a:solidFill>
                <a:effectLst/>
                <a:latin typeface="Verdana" panose="020B0604030504040204" pitchFamily="34" charset="0"/>
              </a:rPr>
              <a:t>Knock-on effects and emergent behaviours of systems and eco-systems are not currently assessed and managed properly</a:t>
            </a:r>
          </a:p>
          <a:p>
            <a:pPr algn="l">
              <a:lnSpc>
                <a:spcPct val="120000"/>
              </a:lnSpc>
            </a:pPr>
            <a:r>
              <a:rPr lang="en-GB" b="0" i="0" dirty="0">
                <a:solidFill>
                  <a:srgbClr val="000000"/>
                </a:solidFill>
                <a:effectLst/>
                <a:latin typeface="Verdana" panose="020B0604030504040204" pitchFamily="34" charset="0"/>
              </a:rPr>
              <a:t>There could be benefit in introducing systems thinking, tools and techniques to specifically manage environmental risks due to systems</a:t>
            </a:r>
          </a:p>
          <a:p>
            <a:pPr algn="l">
              <a:lnSpc>
                <a:spcPct val="120000"/>
              </a:lnSpc>
            </a:pPr>
            <a:r>
              <a:rPr lang="en-GB" b="0" i="0" dirty="0">
                <a:solidFill>
                  <a:srgbClr val="000000"/>
                </a:solidFill>
                <a:effectLst/>
                <a:latin typeface="Verdana" panose="020B0604030504040204" pitchFamily="34" charset="0"/>
              </a:rPr>
              <a:t>There are clear business and societal benefits, and wider environmental benefits, in terms of reduced harm, reduced liabilities and improved business efficiencies, in improved management of systems risk related to safety of the environment</a:t>
            </a:r>
          </a:p>
          <a:p>
            <a:pPr algn="l">
              <a:lnSpc>
                <a:spcPct val="120000"/>
              </a:lnSpc>
            </a:pPr>
            <a:r>
              <a:rPr lang="en-GB" dirty="0">
                <a:solidFill>
                  <a:srgbClr val="000000"/>
                </a:solidFill>
                <a:latin typeface="Verdana" panose="020B0604030504040204" pitchFamily="34" charset="0"/>
              </a:rPr>
              <a:t>Current commercial and legal penalties do not appear to mitigate environmental risk (e.g. dumping of sewage after recent heavy rains)</a:t>
            </a:r>
          </a:p>
          <a:p>
            <a:pPr algn="l">
              <a:lnSpc>
                <a:spcPct val="120000"/>
              </a:lnSpc>
            </a:pPr>
            <a:r>
              <a:rPr lang="en-GB" b="0" i="0" dirty="0">
                <a:solidFill>
                  <a:srgbClr val="000000"/>
                </a:solidFill>
                <a:effectLst/>
                <a:latin typeface="Verdana" panose="020B0604030504040204" pitchFamily="34" charset="0"/>
              </a:rPr>
              <a:t>It is postulated that a safety case typ</a:t>
            </a:r>
            <a:r>
              <a:rPr lang="en-GB" dirty="0">
                <a:solidFill>
                  <a:srgbClr val="000000"/>
                </a:solidFill>
                <a:latin typeface="Verdana" panose="020B0604030504040204" pitchFamily="34" charset="0"/>
              </a:rPr>
              <a:t>e of approach with claims and arguments might be more appropriate than a rules-and-regulations type approach</a:t>
            </a:r>
            <a:endParaRPr lang="en-GB"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19088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EC60-CDD5-B31E-9FCD-52F0E4CD8E1B}"/>
              </a:ext>
            </a:extLst>
          </p:cNvPr>
          <p:cNvSpPr>
            <a:spLocks noGrp="1"/>
          </p:cNvSpPr>
          <p:nvPr>
            <p:ph type="title"/>
          </p:nvPr>
        </p:nvSpPr>
        <p:spPr/>
        <p:txBody>
          <a:bodyPr/>
          <a:lstStyle/>
          <a:p>
            <a:r>
              <a:rPr lang="en-GB" dirty="0"/>
              <a:t>Audience</a:t>
            </a:r>
          </a:p>
        </p:txBody>
      </p:sp>
      <p:sp>
        <p:nvSpPr>
          <p:cNvPr id="3" name="Content Placeholder 2">
            <a:extLst>
              <a:ext uri="{FF2B5EF4-FFF2-40B4-BE49-F238E27FC236}">
                <a16:creationId xmlns:a16="http://schemas.microsoft.com/office/drawing/2014/main" id="{53E74113-1E14-57FD-A7F5-859561A9DC58}"/>
              </a:ext>
            </a:extLst>
          </p:cNvPr>
          <p:cNvSpPr>
            <a:spLocks noGrp="1"/>
          </p:cNvSpPr>
          <p:nvPr>
            <p:ph idx="1"/>
          </p:nvPr>
        </p:nvSpPr>
        <p:spPr/>
        <p:txBody>
          <a:bodyPr>
            <a:normAutofit lnSpcReduction="10000"/>
          </a:bodyPr>
          <a:lstStyle/>
          <a:p>
            <a:r>
              <a:rPr lang="en-GB" dirty="0"/>
              <a:t>Are we aiming at regulators?</a:t>
            </a:r>
          </a:p>
          <a:p>
            <a:r>
              <a:rPr lang="en-GB" dirty="0"/>
              <a:t>Suggest must include:</a:t>
            </a:r>
          </a:p>
          <a:p>
            <a:pPr lvl="1"/>
            <a:r>
              <a:rPr lang="en-GB" dirty="0"/>
              <a:t>Developers of systems</a:t>
            </a:r>
          </a:p>
          <a:p>
            <a:pPr lvl="1"/>
            <a:r>
              <a:rPr lang="en-GB" dirty="0"/>
              <a:t>Managers (and Commercial) of development projects</a:t>
            </a:r>
          </a:p>
          <a:p>
            <a:pPr lvl="1"/>
            <a:r>
              <a:rPr lang="en-GB" dirty="0"/>
              <a:t>Operators / maintenance</a:t>
            </a:r>
          </a:p>
          <a:p>
            <a:pPr lvl="1"/>
            <a:r>
              <a:rPr lang="en-GB" dirty="0"/>
              <a:t>Procurers</a:t>
            </a:r>
          </a:p>
          <a:p>
            <a:pPr lvl="1"/>
            <a:r>
              <a:rPr lang="en-GB" dirty="0"/>
              <a:t>Government/Local Government</a:t>
            </a:r>
          </a:p>
          <a:p>
            <a:pPr lvl="1"/>
            <a:r>
              <a:rPr lang="en-GB" dirty="0"/>
              <a:t>Environmental Groups</a:t>
            </a:r>
          </a:p>
          <a:p>
            <a:pPr lvl="1"/>
            <a:r>
              <a:rPr lang="en-GB" dirty="0"/>
              <a:t>Those potentially impacted by the system?</a:t>
            </a:r>
          </a:p>
          <a:p>
            <a:pPr lvl="1"/>
            <a:endParaRPr lang="en-GB" dirty="0"/>
          </a:p>
          <a:p>
            <a:pPr marL="457200" lvl="1" indent="0">
              <a:buNone/>
            </a:pPr>
            <a:r>
              <a:rPr lang="en-GB" dirty="0"/>
              <a:t>[Note would Grenfell Tower be a good example?]</a:t>
            </a:r>
          </a:p>
        </p:txBody>
      </p:sp>
    </p:spTree>
    <p:extLst>
      <p:ext uri="{BB962C8B-B14F-4D97-AF65-F5344CB8AC3E}">
        <p14:creationId xmlns:p14="http://schemas.microsoft.com/office/powerpoint/2010/main" val="74530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EAEF-1196-85FD-AC26-CBA2A566146E}"/>
              </a:ext>
            </a:extLst>
          </p:cNvPr>
          <p:cNvSpPr>
            <a:spLocks noGrp="1"/>
          </p:cNvSpPr>
          <p:nvPr>
            <p:ph type="title"/>
          </p:nvPr>
        </p:nvSpPr>
        <p:spPr/>
        <p:txBody>
          <a:bodyPr/>
          <a:lstStyle/>
          <a:p>
            <a:r>
              <a:rPr lang="en-GB" dirty="0"/>
              <a:t>Applicability - Categories of Systems</a:t>
            </a:r>
          </a:p>
        </p:txBody>
      </p:sp>
      <p:sp>
        <p:nvSpPr>
          <p:cNvPr id="3" name="Content Placeholder 2">
            <a:extLst>
              <a:ext uri="{FF2B5EF4-FFF2-40B4-BE49-F238E27FC236}">
                <a16:creationId xmlns:a16="http://schemas.microsoft.com/office/drawing/2014/main" id="{BF96C370-6259-3EC9-65B5-1E87CD8570C4}"/>
              </a:ext>
            </a:extLst>
          </p:cNvPr>
          <p:cNvSpPr>
            <a:spLocks noGrp="1"/>
          </p:cNvSpPr>
          <p:nvPr>
            <p:ph idx="1"/>
          </p:nvPr>
        </p:nvSpPr>
        <p:spPr>
          <a:xfrm>
            <a:off x="838199" y="1825625"/>
            <a:ext cx="10809303" cy="4351338"/>
          </a:xfrm>
        </p:spPr>
        <p:txBody>
          <a:bodyPr/>
          <a:lstStyle/>
          <a:p>
            <a:r>
              <a:rPr lang="en-GB" dirty="0"/>
              <a:t>Fixed ‘assets’ </a:t>
            </a:r>
          </a:p>
          <a:p>
            <a:r>
              <a:rPr lang="en-GB" dirty="0"/>
              <a:t>Mobile systems</a:t>
            </a:r>
          </a:p>
          <a:p>
            <a:r>
              <a:rPr lang="en-GB" dirty="0"/>
              <a:t>Systems moved to different environments (which were not envisaged)</a:t>
            </a:r>
          </a:p>
          <a:p>
            <a:pPr lvl="1">
              <a:buFont typeface="Wingdings" panose="05000000000000000000" pitchFamily="2" charset="2"/>
              <a:buChar char="Ø"/>
            </a:pPr>
            <a:r>
              <a:rPr lang="en-GB" dirty="0"/>
              <a:t>(e.g. shipping can move dangerous organisms from one part of the world to another)</a:t>
            </a:r>
          </a:p>
          <a:p>
            <a:endParaRPr lang="en-GB" dirty="0"/>
          </a:p>
        </p:txBody>
      </p:sp>
    </p:spTree>
    <p:extLst>
      <p:ext uri="{BB962C8B-B14F-4D97-AF65-F5344CB8AC3E}">
        <p14:creationId xmlns:p14="http://schemas.microsoft.com/office/powerpoint/2010/main" val="267929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473F-3DBE-D92C-1F57-3D283BA88D08}"/>
              </a:ext>
            </a:extLst>
          </p:cNvPr>
          <p:cNvSpPr>
            <a:spLocks noGrp="1"/>
          </p:cNvSpPr>
          <p:nvPr>
            <p:ph type="title"/>
          </p:nvPr>
        </p:nvSpPr>
        <p:spPr/>
        <p:txBody>
          <a:bodyPr/>
          <a:lstStyle/>
          <a:p>
            <a:r>
              <a:rPr lang="en-GB" dirty="0"/>
              <a:t>Need Evaluation Scheme</a:t>
            </a:r>
          </a:p>
        </p:txBody>
      </p:sp>
      <p:sp>
        <p:nvSpPr>
          <p:cNvPr id="3" name="Content Placeholder 2">
            <a:extLst>
              <a:ext uri="{FF2B5EF4-FFF2-40B4-BE49-F238E27FC236}">
                <a16:creationId xmlns:a16="http://schemas.microsoft.com/office/drawing/2014/main" id="{83B92172-377B-E5D7-17B1-EF61C6696ECD}"/>
              </a:ext>
            </a:extLst>
          </p:cNvPr>
          <p:cNvSpPr>
            <a:spLocks noGrp="1"/>
          </p:cNvSpPr>
          <p:nvPr>
            <p:ph idx="1"/>
          </p:nvPr>
        </p:nvSpPr>
        <p:spPr/>
        <p:txBody>
          <a:bodyPr>
            <a:normAutofit lnSpcReduction="10000"/>
          </a:bodyPr>
          <a:lstStyle/>
          <a:p>
            <a:r>
              <a:rPr lang="en-GB" dirty="0"/>
              <a:t>Has to weigh-up short-term and long-term</a:t>
            </a:r>
          </a:p>
          <a:p>
            <a:r>
              <a:rPr lang="en-GB" dirty="0"/>
              <a:t>Have to trade proximity (those near a plant </a:t>
            </a:r>
            <a:r>
              <a:rPr lang="en-GB" dirty="0" err="1"/>
              <a:t>v.s</a:t>
            </a:r>
            <a:r>
              <a:rPr lang="en-GB" dirty="0"/>
              <a:t> those far away)</a:t>
            </a:r>
          </a:p>
          <a:p>
            <a:r>
              <a:rPr lang="en-GB" dirty="0"/>
              <a:t>Acid rain good example of shifting pain</a:t>
            </a:r>
          </a:p>
          <a:p>
            <a:r>
              <a:rPr lang="en-GB" dirty="0"/>
              <a:t>It might be worth looking at Crossrail for examples.  They have a "Learning Legacy" website, which includes environmental themes: https://learninglegacy.crossrail.co.uk/learning-legacy-themes/environment/</a:t>
            </a:r>
          </a:p>
          <a:p>
            <a:r>
              <a:rPr lang="en-GB" dirty="0"/>
              <a:t>Need to trade different negatives (impacts against different receptors) [Environmental Aspects]</a:t>
            </a:r>
          </a:p>
          <a:p>
            <a:r>
              <a:rPr lang="en-GB" dirty="0"/>
              <a:t>Should avoid anyone having an increased risk profile</a:t>
            </a:r>
          </a:p>
        </p:txBody>
      </p:sp>
    </p:spTree>
    <p:extLst>
      <p:ext uri="{BB962C8B-B14F-4D97-AF65-F5344CB8AC3E}">
        <p14:creationId xmlns:p14="http://schemas.microsoft.com/office/powerpoint/2010/main" val="40976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1E87-4AA7-FB68-F31C-F7D40781AB81}"/>
              </a:ext>
            </a:extLst>
          </p:cNvPr>
          <p:cNvSpPr>
            <a:spLocks noGrp="1"/>
          </p:cNvSpPr>
          <p:nvPr>
            <p:ph type="title"/>
          </p:nvPr>
        </p:nvSpPr>
        <p:spPr/>
        <p:txBody>
          <a:bodyPr/>
          <a:lstStyle/>
          <a:p>
            <a:r>
              <a:rPr lang="en-GB" dirty="0"/>
              <a:t>National/Cultural Issues</a:t>
            </a:r>
          </a:p>
        </p:txBody>
      </p:sp>
      <p:sp>
        <p:nvSpPr>
          <p:cNvPr id="3" name="Content Placeholder 2">
            <a:extLst>
              <a:ext uri="{FF2B5EF4-FFF2-40B4-BE49-F238E27FC236}">
                <a16:creationId xmlns:a16="http://schemas.microsoft.com/office/drawing/2014/main" id="{1BD4BCB2-6864-A048-0CDD-06818A399E55}"/>
              </a:ext>
            </a:extLst>
          </p:cNvPr>
          <p:cNvSpPr>
            <a:spLocks noGrp="1"/>
          </p:cNvSpPr>
          <p:nvPr>
            <p:ph idx="1"/>
          </p:nvPr>
        </p:nvSpPr>
        <p:spPr/>
        <p:txBody>
          <a:bodyPr/>
          <a:lstStyle/>
          <a:p>
            <a:r>
              <a:rPr lang="en-GB" dirty="0"/>
              <a:t>Local sensitivities</a:t>
            </a:r>
          </a:p>
          <a:p>
            <a:r>
              <a:rPr lang="en-GB" dirty="0"/>
              <a:t>Historical sites</a:t>
            </a:r>
          </a:p>
          <a:p>
            <a:r>
              <a:rPr lang="en-GB" dirty="0"/>
              <a:t>National/Cultural/Religious issues</a:t>
            </a:r>
          </a:p>
          <a:p>
            <a:r>
              <a:rPr lang="en-GB" dirty="0"/>
              <a:t>Cultural awareness across nationalities</a:t>
            </a:r>
          </a:p>
        </p:txBody>
      </p:sp>
    </p:spTree>
    <p:extLst>
      <p:ext uri="{BB962C8B-B14F-4D97-AF65-F5344CB8AC3E}">
        <p14:creationId xmlns:p14="http://schemas.microsoft.com/office/powerpoint/2010/main" val="203306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2DBE7B-9B28-4201-BA7B-4D56A0F12980}"/>
              </a:ext>
            </a:extLst>
          </p:cNvPr>
          <p:cNvSpPr>
            <a:spLocks noGrp="1"/>
          </p:cNvSpPr>
          <p:nvPr>
            <p:ph type="title"/>
          </p:nvPr>
        </p:nvSpPr>
        <p:spPr>
          <a:xfrm>
            <a:off x="612648" y="365125"/>
            <a:ext cx="6986015" cy="1776484"/>
          </a:xfrm>
        </p:spPr>
        <p:txBody>
          <a:bodyPr anchor="b">
            <a:normAutofit/>
          </a:bodyPr>
          <a:lstStyle/>
          <a:p>
            <a:r>
              <a:rPr lang="en-GB" sz="5400" b="0" i="0">
                <a:effectLst/>
                <a:latin typeface="Verdana" panose="020B0604030504040204" pitchFamily="34" charset="0"/>
              </a:rPr>
              <a:t>Why are we doing this? </a:t>
            </a:r>
          </a:p>
        </p:txBody>
      </p:sp>
      <p:pic>
        <p:nvPicPr>
          <p:cNvPr id="5" name="Picture 4">
            <a:extLst>
              <a:ext uri="{FF2B5EF4-FFF2-40B4-BE49-F238E27FC236}">
                <a16:creationId xmlns:a16="http://schemas.microsoft.com/office/drawing/2014/main" id="{42CE40A3-A4DB-41F6-AD79-B460CD344A56}"/>
              </a:ext>
            </a:extLst>
          </p:cNvPr>
          <p:cNvPicPr>
            <a:picLocks noChangeAspect="1"/>
          </p:cNvPicPr>
          <p:nvPr/>
        </p:nvPicPr>
        <p:blipFill>
          <a:blip r:embed="rId2"/>
          <a:stretch>
            <a:fillRect/>
          </a:stretch>
        </p:blipFill>
        <p:spPr>
          <a:xfrm>
            <a:off x="8379409" y="604738"/>
            <a:ext cx="3532036" cy="1204725"/>
          </a:xfrm>
          <a:prstGeom prst="rect">
            <a:avLst/>
          </a:prstGeom>
        </p:spPr>
      </p:pic>
      <p:sp>
        <p:nvSpPr>
          <p:cNvPr id="16"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916668-21FC-4E6C-B4E5-29791C0A89D4}"/>
              </a:ext>
            </a:extLst>
          </p:cNvPr>
          <p:cNvSpPr>
            <a:spLocks noGrp="1"/>
          </p:cNvSpPr>
          <p:nvPr>
            <p:ph idx="1"/>
          </p:nvPr>
        </p:nvSpPr>
        <p:spPr>
          <a:xfrm>
            <a:off x="612648" y="2504819"/>
            <a:ext cx="6986016" cy="3672144"/>
          </a:xfrm>
        </p:spPr>
        <p:txBody>
          <a:bodyPr>
            <a:normAutofit/>
          </a:bodyPr>
          <a:lstStyle/>
          <a:p>
            <a:r>
              <a:rPr lang="en-GB" sz="2200" dirty="0">
                <a:latin typeface="Verdana" panose="020B0604030504040204" pitchFamily="34" charset="0"/>
              </a:rPr>
              <a:t>T</a:t>
            </a:r>
            <a:r>
              <a:rPr lang="en-GB" sz="2200" b="0" i="0" dirty="0">
                <a:effectLst/>
                <a:latin typeface="Verdana" panose="020B0604030504040204" pitchFamily="34" charset="0"/>
              </a:rPr>
              <a:t>here are some real and important differences between systems safety in a traditional specific safety sector (aviation, rail, etc.)</a:t>
            </a:r>
          </a:p>
          <a:p>
            <a:r>
              <a:rPr lang="en-GB" sz="2200" dirty="0">
                <a:latin typeface="Verdana" panose="020B0604030504040204" pitchFamily="34" charset="0"/>
              </a:rPr>
              <a:t>Idea is to apply S</a:t>
            </a:r>
            <a:r>
              <a:rPr lang="en-GB" sz="2200" b="0" i="0" dirty="0">
                <a:effectLst/>
                <a:latin typeface="Verdana" panose="020B0604030504040204" pitchFamily="34" charset="0"/>
              </a:rPr>
              <a:t>ystems Safety approach to systems which are </a:t>
            </a:r>
            <a:r>
              <a:rPr lang="en-GB" sz="2200" b="0" i="1" dirty="0">
                <a:effectLst/>
                <a:latin typeface="Verdana" panose="020B0604030504040204" pitchFamily="34" charset="0"/>
              </a:rPr>
              <a:t>embedded within the natural environment </a:t>
            </a:r>
          </a:p>
          <a:p>
            <a:r>
              <a:rPr lang="en-GB" sz="2200" dirty="0">
                <a:latin typeface="Verdana" panose="020B0604030504040204" pitchFamily="34" charset="0"/>
              </a:rPr>
              <a:t>W</a:t>
            </a:r>
            <a:r>
              <a:rPr lang="en-GB" sz="2200" b="0" i="0" dirty="0">
                <a:effectLst/>
                <a:latin typeface="Verdana" panose="020B0604030504040204" pitchFamily="34" charset="0"/>
              </a:rPr>
              <a:t>e are focussing on harm to the environment, which has a wider and more-encompassing basis then traditional safety engineering</a:t>
            </a:r>
            <a:endParaRPr lang="en-GB" sz="2200" dirty="0"/>
          </a:p>
        </p:txBody>
      </p:sp>
      <p:pic>
        <p:nvPicPr>
          <p:cNvPr id="9" name="Picture 8">
            <a:extLst>
              <a:ext uri="{FF2B5EF4-FFF2-40B4-BE49-F238E27FC236}">
                <a16:creationId xmlns:a16="http://schemas.microsoft.com/office/drawing/2014/main" id="{47EBF62F-B348-4D2F-AE55-11D6F643F777}"/>
              </a:ext>
            </a:extLst>
          </p:cNvPr>
          <p:cNvPicPr>
            <a:picLocks noChangeAspect="1"/>
          </p:cNvPicPr>
          <p:nvPr/>
        </p:nvPicPr>
        <p:blipFill>
          <a:blip r:embed="rId3"/>
          <a:stretch>
            <a:fillRect/>
          </a:stretch>
        </p:blipFill>
        <p:spPr>
          <a:xfrm>
            <a:off x="8381136" y="2412335"/>
            <a:ext cx="3530309" cy="1685722"/>
          </a:xfrm>
          <a:prstGeom prst="rect">
            <a:avLst/>
          </a:prstGeom>
        </p:spPr>
      </p:pic>
      <p:pic>
        <p:nvPicPr>
          <p:cNvPr id="7" name="Picture 6">
            <a:extLst>
              <a:ext uri="{FF2B5EF4-FFF2-40B4-BE49-F238E27FC236}">
                <a16:creationId xmlns:a16="http://schemas.microsoft.com/office/drawing/2014/main" id="{F0606092-ED86-43AF-B7EC-15B118C15930}"/>
              </a:ext>
            </a:extLst>
          </p:cNvPr>
          <p:cNvPicPr>
            <a:picLocks noChangeAspect="1"/>
          </p:cNvPicPr>
          <p:nvPr/>
        </p:nvPicPr>
        <p:blipFill>
          <a:blip r:embed="rId4"/>
          <a:stretch>
            <a:fillRect/>
          </a:stretch>
        </p:blipFill>
        <p:spPr>
          <a:xfrm>
            <a:off x="8381136" y="4508972"/>
            <a:ext cx="3530309" cy="1588638"/>
          </a:xfrm>
          <a:prstGeom prst="rect">
            <a:avLst/>
          </a:prstGeom>
        </p:spPr>
      </p:pic>
    </p:spTree>
    <p:extLst>
      <p:ext uri="{BB962C8B-B14F-4D97-AF65-F5344CB8AC3E}">
        <p14:creationId xmlns:p14="http://schemas.microsoft.com/office/powerpoint/2010/main" val="404758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3">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063B6-90EB-4D80-8624-8D774A8879B0}"/>
              </a:ext>
            </a:extLst>
          </p:cNvPr>
          <p:cNvSpPr>
            <a:spLocks noGrp="1"/>
          </p:cNvSpPr>
          <p:nvPr>
            <p:ph type="title"/>
          </p:nvPr>
        </p:nvSpPr>
        <p:spPr>
          <a:xfrm>
            <a:off x="4162424" y="114301"/>
            <a:ext cx="7553325" cy="1338856"/>
          </a:xfrm>
        </p:spPr>
        <p:txBody>
          <a:bodyPr>
            <a:normAutofit/>
          </a:bodyPr>
          <a:lstStyle/>
          <a:p>
            <a:r>
              <a:rPr lang="en-GB" sz="4000" dirty="0"/>
              <a:t>Some Differences with Standard Safety Engineering - 1</a:t>
            </a:r>
          </a:p>
        </p:txBody>
      </p:sp>
      <p:pic>
        <p:nvPicPr>
          <p:cNvPr id="7" name="Picture 6">
            <a:extLst>
              <a:ext uri="{FF2B5EF4-FFF2-40B4-BE49-F238E27FC236}">
                <a16:creationId xmlns:a16="http://schemas.microsoft.com/office/drawing/2014/main" id="{41F91504-ED42-418B-8B9D-3B05668FEFFE}"/>
              </a:ext>
            </a:extLst>
          </p:cNvPr>
          <p:cNvPicPr>
            <a:picLocks noChangeAspect="1"/>
          </p:cNvPicPr>
          <p:nvPr/>
        </p:nvPicPr>
        <p:blipFill>
          <a:blip r:embed="rId2"/>
          <a:stretch>
            <a:fillRect/>
          </a:stretch>
        </p:blipFill>
        <p:spPr>
          <a:xfrm>
            <a:off x="379842" y="544288"/>
            <a:ext cx="2328334" cy="79416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pic>
        <p:nvPicPr>
          <p:cNvPr id="9" name="Picture 8">
            <a:extLst>
              <a:ext uri="{FF2B5EF4-FFF2-40B4-BE49-F238E27FC236}">
                <a16:creationId xmlns:a16="http://schemas.microsoft.com/office/drawing/2014/main" id="{D9B4EDE3-E90F-4CFD-B2B7-E5094D0AD44A}"/>
              </a:ext>
            </a:extLst>
          </p:cNvPr>
          <p:cNvPicPr>
            <a:picLocks noChangeAspect="1"/>
          </p:cNvPicPr>
          <p:nvPr/>
        </p:nvPicPr>
        <p:blipFill>
          <a:blip r:embed="rId3"/>
          <a:stretch>
            <a:fillRect/>
          </a:stretch>
        </p:blipFill>
        <p:spPr>
          <a:xfrm>
            <a:off x="379842" y="2230855"/>
            <a:ext cx="2816843" cy="178869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 name="Content Placeholder 2">
            <a:extLst>
              <a:ext uri="{FF2B5EF4-FFF2-40B4-BE49-F238E27FC236}">
                <a16:creationId xmlns:a16="http://schemas.microsoft.com/office/drawing/2014/main" id="{2AB149F3-843B-41E1-9428-52D82968BE53}"/>
              </a:ext>
            </a:extLst>
          </p:cNvPr>
          <p:cNvSpPr>
            <a:spLocks noGrp="1"/>
          </p:cNvSpPr>
          <p:nvPr>
            <p:ph idx="1"/>
          </p:nvPr>
        </p:nvSpPr>
        <p:spPr>
          <a:xfrm>
            <a:off x="3345769" y="1622232"/>
            <a:ext cx="8694099" cy="5108175"/>
          </a:xfrm>
        </p:spPr>
        <p:txBody>
          <a:bodyPr>
            <a:noAutofit/>
          </a:bodyPr>
          <a:lstStyle/>
          <a:p>
            <a:r>
              <a:rPr lang="en-GB" sz="2400" dirty="0"/>
              <a:t>Harm may be long-lasting and difficult to assess; there may be likely a longer time frame for harm to materialise – </a:t>
            </a:r>
            <a:r>
              <a:rPr lang="en-GB" sz="2400" dirty="0">
                <a:solidFill>
                  <a:srgbClr val="FF0000"/>
                </a:solidFill>
              </a:rPr>
              <a:t>Harm Not Immediately Obvious</a:t>
            </a:r>
          </a:p>
          <a:p>
            <a:r>
              <a:rPr lang="en-GB" sz="2400" dirty="0"/>
              <a:t>Systems have potentially wide scope and with more affected parties (for instance pollution in the ocean due to shipping) – </a:t>
            </a:r>
            <a:r>
              <a:rPr lang="en-GB" sz="2400" dirty="0">
                <a:solidFill>
                  <a:srgbClr val="FF0000"/>
                </a:solidFill>
              </a:rPr>
              <a:t>Potentially Broader Boundaries</a:t>
            </a:r>
          </a:p>
          <a:p>
            <a:r>
              <a:rPr lang="en-GB" sz="2400" dirty="0"/>
              <a:t>There can be more interactions and relationships between elements (and stakeholders) – </a:t>
            </a:r>
            <a:r>
              <a:rPr lang="en-GB" sz="2400" dirty="0">
                <a:solidFill>
                  <a:srgbClr val="FF0000"/>
                </a:solidFill>
              </a:rPr>
              <a:t>Increased Complexity</a:t>
            </a:r>
          </a:p>
          <a:p>
            <a:r>
              <a:rPr lang="en-GB" sz="2400" dirty="0"/>
              <a:t>Systems may have less well-defined and 'leaky' boundaries – </a:t>
            </a:r>
            <a:r>
              <a:rPr lang="en-GB" sz="2400" dirty="0">
                <a:solidFill>
                  <a:srgbClr val="FF0000"/>
                </a:solidFill>
              </a:rPr>
              <a:t>Ambiguity of Scope</a:t>
            </a:r>
          </a:p>
          <a:p>
            <a:r>
              <a:rPr lang="en-GB" sz="2400" dirty="0"/>
              <a:t>There may be many competing demands with stakeholders from commercial, governmental, national, local, campaign groups, NGO and individuals – </a:t>
            </a:r>
            <a:r>
              <a:rPr lang="en-GB" sz="2400" dirty="0">
                <a:solidFill>
                  <a:srgbClr val="FF0000"/>
                </a:solidFill>
              </a:rPr>
              <a:t>Multiple Stakeholders</a:t>
            </a:r>
          </a:p>
          <a:p>
            <a:endParaRPr lang="en-GB" sz="2400" dirty="0"/>
          </a:p>
        </p:txBody>
      </p:sp>
      <p:sp>
        <p:nvSpPr>
          <p:cNvPr id="29" name="Arc 15">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71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063B6-90EB-4D80-8624-8D774A8879B0}"/>
              </a:ext>
            </a:extLst>
          </p:cNvPr>
          <p:cNvSpPr>
            <a:spLocks noGrp="1"/>
          </p:cNvSpPr>
          <p:nvPr>
            <p:ph type="title"/>
          </p:nvPr>
        </p:nvSpPr>
        <p:spPr>
          <a:xfrm>
            <a:off x="841249" y="539578"/>
            <a:ext cx="6155722" cy="1684638"/>
          </a:xfrm>
        </p:spPr>
        <p:txBody>
          <a:bodyPr>
            <a:normAutofit/>
          </a:bodyPr>
          <a:lstStyle/>
          <a:p>
            <a:r>
              <a:rPr lang="en-GB" sz="3700" dirty="0"/>
              <a:t>Some Differences with Standard Safety Engineering - 2</a:t>
            </a:r>
          </a:p>
        </p:txBody>
      </p:sp>
      <p:sp>
        <p:nvSpPr>
          <p:cNvPr id="3" name="Content Placeholder 2">
            <a:extLst>
              <a:ext uri="{FF2B5EF4-FFF2-40B4-BE49-F238E27FC236}">
                <a16:creationId xmlns:a16="http://schemas.microsoft.com/office/drawing/2014/main" id="{2AB149F3-843B-41E1-9428-52D82968BE53}"/>
              </a:ext>
            </a:extLst>
          </p:cNvPr>
          <p:cNvSpPr>
            <a:spLocks noGrp="1"/>
          </p:cNvSpPr>
          <p:nvPr>
            <p:ph idx="1"/>
          </p:nvPr>
        </p:nvSpPr>
        <p:spPr>
          <a:xfrm>
            <a:off x="841249" y="1988435"/>
            <a:ext cx="6014409" cy="3645154"/>
          </a:xfrm>
        </p:spPr>
        <p:txBody>
          <a:bodyPr>
            <a:noAutofit/>
          </a:bodyPr>
          <a:lstStyle/>
          <a:p>
            <a:r>
              <a:rPr lang="en-GB" sz="1800" dirty="0"/>
              <a:t>There may be an implicit or explicit weighing of benefits (e.g. economic) and losses – </a:t>
            </a:r>
            <a:r>
              <a:rPr lang="en-GB" sz="1800" dirty="0">
                <a:solidFill>
                  <a:srgbClr val="FF0000"/>
                </a:solidFill>
              </a:rPr>
              <a:t>Trade-offs Exist Across Multiple Aspects – also at what time a change should be made to minimise environmental impact</a:t>
            </a:r>
          </a:p>
          <a:p>
            <a:r>
              <a:rPr lang="en-GB" sz="1800" dirty="0"/>
              <a:t>There are more unknowns and ‘Dark Consequences’, i.e. we don’t know what the effect will be in the future, particularly on human health - </a:t>
            </a:r>
            <a:r>
              <a:rPr lang="en-GB" sz="1800" dirty="0">
                <a:solidFill>
                  <a:srgbClr val="FF0000"/>
                </a:solidFill>
              </a:rPr>
              <a:t>Unknowns</a:t>
            </a:r>
          </a:p>
          <a:p>
            <a:r>
              <a:rPr lang="en-GB" sz="1800" dirty="0"/>
              <a:t>Cumulative effects and combinations can be significant which normal risk assessment doesn’t tend to cover. ‘Ecological Ceilings’. – </a:t>
            </a:r>
            <a:r>
              <a:rPr lang="en-GB" sz="1800" dirty="0">
                <a:solidFill>
                  <a:srgbClr val="FF0000"/>
                </a:solidFill>
              </a:rPr>
              <a:t>Long-Term Aggregation of Harms</a:t>
            </a:r>
          </a:p>
          <a:p>
            <a:r>
              <a:rPr lang="en-GB" sz="1800" dirty="0"/>
              <a:t>There are business, legal and ethical issues to be considered, e.g. shipping domestic waste to Turkey. – </a:t>
            </a:r>
            <a:r>
              <a:rPr lang="en-GB" sz="1800" dirty="0">
                <a:solidFill>
                  <a:srgbClr val="FF0000"/>
                </a:solidFill>
              </a:rPr>
              <a:t>Wider Societal Aspects</a:t>
            </a:r>
          </a:p>
          <a:p>
            <a:r>
              <a:rPr lang="en-GB" sz="1800" dirty="0"/>
              <a:t>Existing methods for environmental safety tend to be more regulation and compliance-based – </a:t>
            </a:r>
            <a:r>
              <a:rPr lang="en-GB" sz="1800" dirty="0">
                <a:solidFill>
                  <a:srgbClr val="FF0000"/>
                </a:solidFill>
              </a:rPr>
              <a:t>Current Focus on Regulation</a:t>
            </a:r>
          </a:p>
          <a:p>
            <a:endParaRPr lang="en-GB" sz="1800" dirty="0"/>
          </a:p>
        </p:txBody>
      </p:sp>
      <p:pic>
        <p:nvPicPr>
          <p:cNvPr id="7" name="Picture 6">
            <a:extLst>
              <a:ext uri="{FF2B5EF4-FFF2-40B4-BE49-F238E27FC236}">
                <a16:creationId xmlns:a16="http://schemas.microsoft.com/office/drawing/2014/main" id="{41F91504-ED42-418B-8B9D-3B05668FEFFE}"/>
              </a:ext>
            </a:extLst>
          </p:cNvPr>
          <p:cNvPicPr>
            <a:picLocks noChangeAspect="1"/>
          </p:cNvPicPr>
          <p:nvPr/>
        </p:nvPicPr>
        <p:blipFill>
          <a:blip r:embed="rId2"/>
          <a:stretch>
            <a:fillRect/>
          </a:stretch>
        </p:blipFill>
        <p:spPr>
          <a:xfrm>
            <a:off x="7187524" y="664411"/>
            <a:ext cx="4810874" cy="1640918"/>
          </a:xfrm>
          <a:prstGeom prst="rect">
            <a:avLst/>
          </a:prstGeom>
        </p:spPr>
      </p:pic>
      <p:pic>
        <p:nvPicPr>
          <p:cNvPr id="5" name="Picture 4">
            <a:extLst>
              <a:ext uri="{FF2B5EF4-FFF2-40B4-BE49-F238E27FC236}">
                <a16:creationId xmlns:a16="http://schemas.microsoft.com/office/drawing/2014/main" id="{545C65F8-A45C-48A8-AD0C-8BAE3E36E274}"/>
              </a:ext>
            </a:extLst>
          </p:cNvPr>
          <p:cNvPicPr>
            <a:picLocks noChangeAspect="1"/>
          </p:cNvPicPr>
          <p:nvPr/>
        </p:nvPicPr>
        <p:blipFill>
          <a:blip r:embed="rId3"/>
          <a:stretch>
            <a:fillRect/>
          </a:stretch>
        </p:blipFill>
        <p:spPr>
          <a:xfrm>
            <a:off x="7187519" y="3201807"/>
            <a:ext cx="4810874" cy="2658007"/>
          </a:xfrm>
          <a:prstGeom prst="rect">
            <a:avLst/>
          </a:prstGeom>
        </p:spPr>
      </p:pic>
    </p:spTree>
    <p:extLst>
      <p:ext uri="{BB962C8B-B14F-4D97-AF65-F5344CB8AC3E}">
        <p14:creationId xmlns:p14="http://schemas.microsoft.com/office/powerpoint/2010/main" val="409592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01DD-BEF6-9285-E502-63C56A0FE0E6}"/>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8C93C9F7-B073-EC2B-421A-0FFA1F9CF632}"/>
              </a:ext>
            </a:extLst>
          </p:cNvPr>
          <p:cNvSpPr>
            <a:spLocks noGrp="1"/>
          </p:cNvSpPr>
          <p:nvPr>
            <p:ph idx="1"/>
          </p:nvPr>
        </p:nvSpPr>
        <p:spPr/>
        <p:txBody>
          <a:bodyPr>
            <a:normAutofit/>
          </a:bodyPr>
          <a:lstStyle/>
          <a:p>
            <a:pPr marL="514350" indent="-514350">
              <a:buFont typeface="+mj-lt"/>
              <a:buAutoNum type="arabicPeriod"/>
            </a:pPr>
            <a:r>
              <a:rPr lang="en-GB" dirty="0"/>
              <a:t>Sarah Carrington’s Inputs</a:t>
            </a:r>
          </a:p>
          <a:p>
            <a:pPr marL="514350" indent="-514350">
              <a:buFont typeface="+mj-lt"/>
              <a:buAutoNum type="arabicPeriod"/>
            </a:pPr>
            <a:r>
              <a:rPr lang="en-GB" dirty="0"/>
              <a:t>MOD ASEMS and POEMS</a:t>
            </a:r>
          </a:p>
          <a:p>
            <a:pPr marL="514350" indent="-514350">
              <a:buFont typeface="+mj-lt"/>
              <a:buAutoNum type="arabicPeriod"/>
            </a:pPr>
            <a:r>
              <a:rPr lang="en-GB" dirty="0"/>
              <a:t>Guidance Document Suggested </a:t>
            </a:r>
            <a:r>
              <a:rPr lang="en-GB" dirty="0" err="1"/>
              <a:t>ToC</a:t>
            </a:r>
            <a:endParaRPr lang="en-GB" dirty="0"/>
          </a:p>
          <a:p>
            <a:pPr marL="514350" indent="-514350">
              <a:buFont typeface="+mj-lt"/>
              <a:buAutoNum type="arabicPeriod"/>
            </a:pPr>
            <a:r>
              <a:rPr lang="en-GB" dirty="0"/>
              <a:t>Other Next Steps actions outcomes</a:t>
            </a:r>
          </a:p>
        </p:txBody>
      </p:sp>
    </p:spTree>
    <p:extLst>
      <p:ext uri="{BB962C8B-B14F-4D97-AF65-F5344CB8AC3E}">
        <p14:creationId xmlns:p14="http://schemas.microsoft.com/office/powerpoint/2010/main" val="49084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D8C7B66D-8C78-480F-A98B-3F195E65A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063B6-90EB-4D80-8624-8D774A8879B0}"/>
              </a:ext>
            </a:extLst>
          </p:cNvPr>
          <p:cNvSpPr>
            <a:spLocks noGrp="1"/>
          </p:cNvSpPr>
          <p:nvPr>
            <p:ph type="title"/>
          </p:nvPr>
        </p:nvSpPr>
        <p:spPr>
          <a:xfrm>
            <a:off x="5359524" y="547815"/>
            <a:ext cx="6348772" cy="1683019"/>
          </a:xfrm>
        </p:spPr>
        <p:txBody>
          <a:bodyPr>
            <a:normAutofit/>
          </a:bodyPr>
          <a:lstStyle/>
          <a:p>
            <a:r>
              <a:rPr lang="en-GB" sz="3700" dirty="0"/>
              <a:t>Some Differences with Standard Safety Engineering - 3</a:t>
            </a:r>
          </a:p>
        </p:txBody>
      </p:sp>
      <p:pic>
        <p:nvPicPr>
          <p:cNvPr id="7" name="Picture 6">
            <a:extLst>
              <a:ext uri="{FF2B5EF4-FFF2-40B4-BE49-F238E27FC236}">
                <a16:creationId xmlns:a16="http://schemas.microsoft.com/office/drawing/2014/main" id="{41F91504-ED42-418B-8B9D-3B05668FEFFE}"/>
              </a:ext>
            </a:extLst>
          </p:cNvPr>
          <p:cNvPicPr>
            <a:picLocks noChangeAspect="1"/>
          </p:cNvPicPr>
          <p:nvPr/>
        </p:nvPicPr>
        <p:blipFill>
          <a:blip r:embed="rId2"/>
          <a:stretch>
            <a:fillRect/>
          </a:stretch>
        </p:blipFill>
        <p:spPr>
          <a:xfrm>
            <a:off x="185362" y="664411"/>
            <a:ext cx="4810874" cy="1640918"/>
          </a:xfrm>
          <a:prstGeom prst="rect">
            <a:avLst/>
          </a:prstGeom>
        </p:spPr>
      </p:pic>
      <p:pic>
        <p:nvPicPr>
          <p:cNvPr id="6" name="Picture 5">
            <a:extLst>
              <a:ext uri="{FF2B5EF4-FFF2-40B4-BE49-F238E27FC236}">
                <a16:creationId xmlns:a16="http://schemas.microsoft.com/office/drawing/2014/main" id="{B8C3DBC1-A6D2-4D33-BF80-0AF7C2E32B44}"/>
              </a:ext>
            </a:extLst>
          </p:cNvPr>
          <p:cNvPicPr>
            <a:picLocks noChangeAspect="1"/>
          </p:cNvPicPr>
          <p:nvPr/>
        </p:nvPicPr>
        <p:blipFill>
          <a:blip r:embed="rId3"/>
          <a:stretch>
            <a:fillRect/>
          </a:stretch>
        </p:blipFill>
        <p:spPr>
          <a:xfrm>
            <a:off x="185357" y="3310381"/>
            <a:ext cx="4810874" cy="2465573"/>
          </a:xfrm>
          <a:prstGeom prst="rect">
            <a:avLst/>
          </a:prstGeom>
        </p:spPr>
      </p:pic>
      <p:sp>
        <p:nvSpPr>
          <p:cNvPr id="3" name="Content Placeholder 2">
            <a:extLst>
              <a:ext uri="{FF2B5EF4-FFF2-40B4-BE49-F238E27FC236}">
                <a16:creationId xmlns:a16="http://schemas.microsoft.com/office/drawing/2014/main" id="{2AB149F3-843B-41E1-9428-52D82968BE53}"/>
              </a:ext>
            </a:extLst>
          </p:cNvPr>
          <p:cNvSpPr>
            <a:spLocks noGrp="1"/>
          </p:cNvSpPr>
          <p:nvPr>
            <p:ph idx="1"/>
          </p:nvPr>
        </p:nvSpPr>
        <p:spPr>
          <a:xfrm>
            <a:off x="5359524" y="2024743"/>
            <a:ext cx="5991227" cy="4693297"/>
          </a:xfrm>
        </p:spPr>
        <p:txBody>
          <a:bodyPr>
            <a:normAutofit fontScale="85000" lnSpcReduction="10000"/>
          </a:bodyPr>
          <a:lstStyle/>
          <a:p>
            <a:r>
              <a:rPr lang="en-GB" sz="1700" dirty="0"/>
              <a:t>Systems of systems approach needed; take a whole systems view - </a:t>
            </a:r>
            <a:r>
              <a:rPr lang="en-GB" sz="1700" dirty="0">
                <a:solidFill>
                  <a:srgbClr val="FF0000"/>
                </a:solidFill>
              </a:rPr>
              <a:t>Need to be 'holistic</a:t>
            </a:r>
            <a:r>
              <a:rPr lang="en-GB" sz="1700" dirty="0"/>
              <a:t>’</a:t>
            </a:r>
          </a:p>
          <a:p>
            <a:r>
              <a:rPr lang="en-GB" sz="1700" dirty="0"/>
              <a:t>Factor in a long-term cumulative approach: ‘My one plastic straw is not a problem…’ – </a:t>
            </a:r>
            <a:r>
              <a:rPr lang="en-GB" sz="1700" dirty="0">
                <a:solidFill>
                  <a:srgbClr val="FF0000"/>
                </a:solidFill>
              </a:rPr>
              <a:t>Need to Consider Short, Medium, Long-Term</a:t>
            </a:r>
          </a:p>
          <a:p>
            <a:r>
              <a:rPr lang="en-GB" sz="1700" dirty="0"/>
              <a:t>Include emergent behaviours, chains of events and knock-on effects – </a:t>
            </a:r>
            <a:r>
              <a:rPr lang="en-GB" sz="1700" dirty="0">
                <a:solidFill>
                  <a:srgbClr val="FF0000"/>
                </a:solidFill>
              </a:rPr>
              <a:t>Wider Set of Effects</a:t>
            </a:r>
          </a:p>
          <a:p>
            <a:r>
              <a:rPr lang="en-GB" sz="1700" dirty="0"/>
              <a:t>Include management of balance of eco-system; Consider restoration of eco-system ‘opportunity management’ – </a:t>
            </a:r>
            <a:r>
              <a:rPr lang="en-GB" sz="1700" dirty="0">
                <a:solidFill>
                  <a:srgbClr val="FF0000"/>
                </a:solidFill>
              </a:rPr>
              <a:t>Aim to Improve/Restore</a:t>
            </a:r>
          </a:p>
          <a:p>
            <a:r>
              <a:rPr lang="en-GB" sz="1700" dirty="0"/>
              <a:t>Aim to improve the overall environmental picture for humans so including mental health, wellbeing, etc.  - </a:t>
            </a:r>
            <a:r>
              <a:rPr lang="en-GB" sz="1700" dirty="0">
                <a:solidFill>
                  <a:srgbClr val="FF0000"/>
                </a:solidFill>
              </a:rPr>
              <a:t>Wider Scope</a:t>
            </a:r>
          </a:p>
          <a:p>
            <a:r>
              <a:rPr lang="en-GB" sz="1700" dirty="0"/>
              <a:t>Need to be aware of ‘tipping points’ (Dragon King Events), e.g. population gets too small to be viable – </a:t>
            </a:r>
            <a:r>
              <a:rPr lang="en-GB" sz="1700" dirty="0">
                <a:solidFill>
                  <a:srgbClr val="FF0000"/>
                </a:solidFill>
              </a:rPr>
              <a:t>Complexity of Natural Systems</a:t>
            </a:r>
          </a:p>
          <a:p>
            <a:r>
              <a:rPr lang="en-GB" sz="1700" dirty="0">
                <a:solidFill>
                  <a:srgbClr val="FF0000"/>
                </a:solidFill>
              </a:rPr>
              <a:t>Note system may be working perfectly but still have environmental impact</a:t>
            </a:r>
          </a:p>
          <a:p>
            <a:r>
              <a:rPr lang="en-GB" sz="1700" dirty="0">
                <a:solidFill>
                  <a:srgbClr val="FF0000"/>
                </a:solidFill>
              </a:rPr>
              <a:t>Note culture of not being blamed / not being found out is dominant</a:t>
            </a:r>
          </a:p>
          <a:p>
            <a:r>
              <a:rPr lang="en-GB" sz="1700" dirty="0">
                <a:solidFill>
                  <a:srgbClr val="FF0000"/>
                </a:solidFill>
              </a:rPr>
              <a:t>Insurance can also play a part</a:t>
            </a:r>
          </a:p>
          <a:p>
            <a:r>
              <a:rPr lang="en-GB" sz="1700" dirty="0">
                <a:solidFill>
                  <a:srgbClr val="FF0000"/>
                </a:solidFill>
              </a:rPr>
              <a:t>Net-Zero could have a longer-term impact</a:t>
            </a:r>
          </a:p>
          <a:p>
            <a:r>
              <a:rPr lang="en-GB" sz="1700" dirty="0">
                <a:solidFill>
                  <a:srgbClr val="FF0000"/>
                </a:solidFill>
              </a:rPr>
              <a:t>Need to ascertain point at which should change to new better system with less impact (viable change)</a:t>
            </a:r>
          </a:p>
          <a:p>
            <a:endParaRPr lang="en-GB" sz="1700" dirty="0"/>
          </a:p>
          <a:p>
            <a:endParaRPr lang="en-GB" sz="1700" dirty="0"/>
          </a:p>
        </p:txBody>
      </p:sp>
    </p:spTree>
    <p:extLst>
      <p:ext uri="{BB962C8B-B14F-4D97-AF65-F5344CB8AC3E}">
        <p14:creationId xmlns:p14="http://schemas.microsoft.com/office/powerpoint/2010/main" val="243258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8C462-B3D7-4886-B811-840ACC4740AD}"/>
              </a:ext>
            </a:extLst>
          </p:cNvPr>
          <p:cNvSpPr>
            <a:spLocks noGrp="1"/>
          </p:cNvSpPr>
          <p:nvPr>
            <p:ph type="title"/>
          </p:nvPr>
        </p:nvSpPr>
        <p:spPr>
          <a:xfrm>
            <a:off x="5430129" y="486184"/>
            <a:ext cx="6118403" cy="1325563"/>
          </a:xfrm>
        </p:spPr>
        <p:txBody>
          <a:bodyPr>
            <a:normAutofit/>
          </a:bodyPr>
          <a:lstStyle/>
          <a:p>
            <a:r>
              <a:rPr lang="en-GB" dirty="0"/>
              <a:t>Approach of SASEWG</a:t>
            </a:r>
          </a:p>
        </p:txBody>
      </p:sp>
      <p:pic>
        <p:nvPicPr>
          <p:cNvPr id="5" name="Picture 4">
            <a:extLst>
              <a:ext uri="{FF2B5EF4-FFF2-40B4-BE49-F238E27FC236}">
                <a16:creationId xmlns:a16="http://schemas.microsoft.com/office/drawing/2014/main" id="{E4C759D1-FD4E-4306-8E72-441E1BF0004D}"/>
              </a:ext>
            </a:extLst>
          </p:cNvPr>
          <p:cNvPicPr>
            <a:picLocks noChangeAspect="1"/>
          </p:cNvPicPr>
          <p:nvPr/>
        </p:nvPicPr>
        <p:blipFill>
          <a:blip r:embed="rId2"/>
          <a:stretch>
            <a:fillRect/>
          </a:stretch>
        </p:blipFill>
        <p:spPr>
          <a:xfrm>
            <a:off x="502024" y="548342"/>
            <a:ext cx="2365001" cy="80666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pic>
        <p:nvPicPr>
          <p:cNvPr id="7" name="Picture 6">
            <a:extLst>
              <a:ext uri="{FF2B5EF4-FFF2-40B4-BE49-F238E27FC236}">
                <a16:creationId xmlns:a16="http://schemas.microsoft.com/office/drawing/2014/main" id="{E38453C2-5A56-4341-B479-46627668FBEB}"/>
              </a:ext>
            </a:extLst>
          </p:cNvPr>
          <p:cNvPicPr>
            <a:picLocks noChangeAspect="1"/>
          </p:cNvPicPr>
          <p:nvPr/>
        </p:nvPicPr>
        <p:blipFill>
          <a:blip r:embed="rId3"/>
          <a:stretch>
            <a:fillRect/>
          </a:stretch>
        </p:blipFill>
        <p:spPr>
          <a:xfrm>
            <a:off x="263898" y="2524125"/>
            <a:ext cx="4102656" cy="255390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 name="Content Placeholder 2">
            <a:extLst>
              <a:ext uri="{FF2B5EF4-FFF2-40B4-BE49-F238E27FC236}">
                <a16:creationId xmlns:a16="http://schemas.microsoft.com/office/drawing/2014/main" id="{FC7E8D75-CA67-4A0F-9642-5D2669EC335D}"/>
              </a:ext>
            </a:extLst>
          </p:cNvPr>
          <p:cNvSpPr>
            <a:spLocks noGrp="1"/>
          </p:cNvSpPr>
          <p:nvPr>
            <p:ph idx="1"/>
          </p:nvPr>
        </p:nvSpPr>
        <p:spPr>
          <a:xfrm>
            <a:off x="4637802" y="1811747"/>
            <a:ext cx="7279902" cy="4324349"/>
          </a:xfrm>
        </p:spPr>
        <p:txBody>
          <a:bodyPr>
            <a:noAutofit/>
          </a:bodyPr>
          <a:lstStyle/>
          <a:p>
            <a:r>
              <a:rPr lang="en-GB" sz="2400" dirty="0"/>
              <a:t>Introduce the use of our toolbox: safety analyses, formal assurance,  safety case paradigm, etc. </a:t>
            </a:r>
          </a:p>
          <a:p>
            <a:r>
              <a:rPr lang="en-GB" sz="2400" dirty="0"/>
              <a:t>Need to consider risk models such as Black Swans, Grey Swans, Perfect Storms (things combining together), Dragon King events, etc. as these may be appropriate</a:t>
            </a:r>
          </a:p>
          <a:p>
            <a:r>
              <a:rPr lang="en-GB" sz="2400" dirty="0"/>
              <a:t>Clearly need to survey before introduction of new system into a context</a:t>
            </a:r>
          </a:p>
          <a:p>
            <a:r>
              <a:rPr lang="en-GB" sz="2400" dirty="0"/>
              <a:t>Need stick like ALARP, but not the same</a:t>
            </a:r>
          </a:p>
          <a:p>
            <a:r>
              <a:rPr lang="en-GB" sz="2400" dirty="0"/>
              <a:t>Awareness of legal implications is useful</a:t>
            </a:r>
          </a:p>
        </p:txBody>
      </p:sp>
      <p:sp>
        <p:nvSpPr>
          <p:cNvPr id="14" name="Arc 13">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6736A6D-84C3-4465-B987-77FAE8FD20BB}"/>
              </a:ext>
            </a:extLst>
          </p:cNvPr>
          <p:cNvSpPr txBox="1"/>
          <p:nvPr/>
        </p:nvSpPr>
        <p:spPr>
          <a:xfrm>
            <a:off x="4841422" y="6048650"/>
            <a:ext cx="6381750" cy="646331"/>
          </a:xfrm>
          <a:prstGeom prst="rect">
            <a:avLst/>
          </a:prstGeom>
          <a:solidFill>
            <a:schemeClr val="accent1"/>
          </a:solidFill>
        </p:spPr>
        <p:txBody>
          <a:bodyPr wrap="square">
            <a:spAutoFit/>
          </a:bodyPr>
          <a:lstStyle/>
          <a:p>
            <a:pPr algn="ctr"/>
            <a:r>
              <a:rPr lang="en-GB" dirty="0">
                <a:solidFill>
                  <a:schemeClr val="bg1"/>
                </a:solidFill>
              </a:rPr>
              <a:t>Produce new guidance to improve the situation</a:t>
            </a:r>
          </a:p>
          <a:p>
            <a:pPr algn="ctr"/>
            <a:r>
              <a:rPr lang="en-GB" dirty="0">
                <a:solidFill>
                  <a:schemeClr val="bg1"/>
                </a:solidFill>
              </a:rPr>
              <a:t>Can feed into other SCSC groups to influence direction</a:t>
            </a:r>
          </a:p>
        </p:txBody>
      </p:sp>
    </p:spTree>
    <p:extLst>
      <p:ext uri="{BB962C8B-B14F-4D97-AF65-F5344CB8AC3E}">
        <p14:creationId xmlns:p14="http://schemas.microsoft.com/office/powerpoint/2010/main" val="106217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17" name="Rectangle 16">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18" name="Rectangle 17">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A0EDEE46-7F2C-4955-A124-143C43F851E2}"/>
              </a:ext>
            </a:extLst>
          </p:cNvPr>
          <p:cNvSpPr>
            <a:spLocks noGrp="1"/>
          </p:cNvSpPr>
          <p:nvPr>
            <p:ph type="title"/>
          </p:nvPr>
        </p:nvSpPr>
        <p:spPr>
          <a:xfrm>
            <a:off x="765051" y="662400"/>
            <a:ext cx="7007349" cy="1492132"/>
          </a:xfrm>
        </p:spPr>
        <p:txBody>
          <a:bodyPr anchor="t">
            <a:normAutofit/>
          </a:bodyPr>
          <a:lstStyle/>
          <a:p>
            <a:r>
              <a:rPr lang="en-GB"/>
              <a:t>Next steps…</a:t>
            </a:r>
          </a:p>
        </p:txBody>
      </p:sp>
      <p:sp>
        <p:nvSpPr>
          <p:cNvPr id="3" name="Content Placeholder 2">
            <a:extLst>
              <a:ext uri="{FF2B5EF4-FFF2-40B4-BE49-F238E27FC236}">
                <a16:creationId xmlns:a16="http://schemas.microsoft.com/office/drawing/2014/main" id="{54B1A452-3E3D-4970-9108-3FFABB20554C}"/>
              </a:ext>
            </a:extLst>
          </p:cNvPr>
          <p:cNvSpPr>
            <a:spLocks noGrp="1"/>
          </p:cNvSpPr>
          <p:nvPr>
            <p:ph idx="1"/>
          </p:nvPr>
        </p:nvSpPr>
        <p:spPr>
          <a:xfrm>
            <a:off x="357825" y="1408466"/>
            <a:ext cx="5332396" cy="3573776"/>
          </a:xfrm>
        </p:spPr>
        <p:txBody>
          <a:bodyPr>
            <a:noAutofit/>
          </a:bodyPr>
          <a:lstStyle/>
          <a:p>
            <a:pPr marL="514350" indent="-514350">
              <a:buFont typeface="+mj-lt"/>
              <a:buAutoNum type="arabicPeriod"/>
            </a:pPr>
            <a:r>
              <a:rPr lang="en-GB" sz="1400" dirty="0">
                <a:solidFill>
                  <a:schemeClr val="tx1">
                    <a:alpha val="60000"/>
                  </a:schemeClr>
                </a:solidFill>
              </a:rPr>
              <a:t>A logo or symbol to represent the group [Earth type] – Suggest system overlaid on planet Earth - Done</a:t>
            </a:r>
          </a:p>
          <a:p>
            <a:pPr marL="514350" indent="-514350">
              <a:buFont typeface="+mj-lt"/>
              <a:buAutoNum type="arabicPeriod"/>
            </a:pPr>
            <a:r>
              <a:rPr lang="en-GB" sz="1400" dirty="0">
                <a:solidFill>
                  <a:schemeClr val="tx1">
                    <a:alpha val="60000"/>
                  </a:schemeClr>
                </a:solidFill>
              </a:rPr>
              <a:t>A mission/scoping statement [See slide]  - OK for now</a:t>
            </a:r>
          </a:p>
          <a:p>
            <a:pPr marL="514350" indent="-514350">
              <a:buFont typeface="+mj-lt"/>
              <a:buAutoNum type="arabicPeriod"/>
            </a:pPr>
            <a:r>
              <a:rPr lang="en-GB" sz="1400" dirty="0">
                <a:solidFill>
                  <a:schemeClr val="tx1">
                    <a:alpha val="60000"/>
                  </a:schemeClr>
                </a:solidFill>
              </a:rPr>
              <a:t>Some case studies [Some well known, some close to home: wind turbine, autonomous vehicles, Grenfell, </a:t>
            </a:r>
            <a:r>
              <a:rPr lang="en-GB" sz="1400" dirty="0" err="1">
                <a:solidFill>
                  <a:schemeClr val="tx1">
                    <a:alpha val="60000"/>
                  </a:schemeClr>
                </a:solidFill>
              </a:rPr>
              <a:t>Buncefield</a:t>
            </a:r>
            <a:r>
              <a:rPr lang="en-GB" sz="1400" dirty="0">
                <a:solidFill>
                  <a:schemeClr val="tx1">
                    <a:alpha val="60000"/>
                  </a:schemeClr>
                </a:solidFill>
              </a:rPr>
              <a:t>, aviation – commercial aircraft working as intended but causing environmental damage; commercial space tourist flights]</a:t>
            </a:r>
          </a:p>
          <a:p>
            <a:pPr marL="514350" indent="-514350">
              <a:buFont typeface="+mj-lt"/>
              <a:buAutoNum type="arabicPeriod"/>
            </a:pPr>
            <a:r>
              <a:rPr lang="en-GB" sz="1400" dirty="0">
                <a:solidFill>
                  <a:schemeClr val="tx1">
                    <a:alpha val="60000"/>
                  </a:schemeClr>
                </a:solidFill>
              </a:rPr>
              <a:t>Could look at introduction of HS2 as example</a:t>
            </a:r>
          </a:p>
          <a:p>
            <a:pPr marL="514350" indent="-514350">
              <a:buFont typeface="+mj-lt"/>
              <a:buAutoNum type="arabicPeriod"/>
            </a:pPr>
            <a:r>
              <a:rPr lang="en-GB" sz="1400" dirty="0">
                <a:solidFill>
                  <a:schemeClr val="tx1">
                    <a:alpha val="60000"/>
                  </a:schemeClr>
                </a:solidFill>
              </a:rPr>
              <a:t>Study MOD POEMS (</a:t>
            </a:r>
            <a:r>
              <a:rPr lang="en-GB" sz="1400" dirty="0">
                <a:solidFill>
                  <a:schemeClr val="tx1">
                    <a:alpha val="60000"/>
                  </a:schemeClr>
                </a:solidFill>
                <a:hlinkClick r:id="rId2"/>
              </a:rPr>
              <a:t>https://www.asems.mod.uk/guidance/poems</a:t>
            </a:r>
            <a:r>
              <a:rPr lang="en-GB" sz="1400" dirty="0">
                <a:solidFill>
                  <a:schemeClr val="tx1">
                    <a:alpha val="60000"/>
                  </a:schemeClr>
                </a:solidFill>
              </a:rPr>
              <a:t>) also ISO 14001-&gt;evolved</a:t>
            </a:r>
          </a:p>
          <a:p>
            <a:pPr marL="514350" indent="-514350">
              <a:buFont typeface="+mj-lt"/>
              <a:buAutoNum type="arabicPeriod"/>
            </a:pPr>
            <a:r>
              <a:rPr lang="en-GB" sz="1400" dirty="0">
                <a:solidFill>
                  <a:schemeClr val="tx1">
                    <a:alpha val="60000"/>
                  </a:schemeClr>
                </a:solidFill>
              </a:rPr>
              <a:t>See if there is any work from UK government (e.g. Environment Agency) that could be useful, </a:t>
            </a:r>
            <a:r>
              <a:rPr lang="en-GB" sz="1400" dirty="0">
                <a:solidFill>
                  <a:schemeClr val="tx1">
                    <a:alpha val="60000"/>
                  </a:schemeClr>
                </a:solidFill>
                <a:hlinkClick r:id="rId3"/>
              </a:rPr>
              <a:t>https://www.gov.uk/government/publications/environmental-booklet-green-booklet</a:t>
            </a:r>
            <a:r>
              <a:rPr lang="en-GB" sz="1400" dirty="0">
                <a:solidFill>
                  <a:schemeClr val="tx1">
                    <a:alpha val="60000"/>
                  </a:schemeClr>
                </a:solidFill>
              </a:rPr>
              <a:t> </a:t>
            </a:r>
          </a:p>
          <a:p>
            <a:pPr marL="514350" indent="-514350">
              <a:buFont typeface="+mj-lt"/>
              <a:buAutoNum type="arabicPeriod"/>
            </a:pPr>
            <a:r>
              <a:rPr lang="en-GB" sz="1400" dirty="0">
                <a:solidFill>
                  <a:schemeClr val="tx1">
                    <a:alpha val="60000"/>
                  </a:schemeClr>
                </a:solidFill>
              </a:rPr>
              <a:t>Review other materials (EU, UN, etc.)</a:t>
            </a:r>
          </a:p>
          <a:p>
            <a:pPr marL="514350" indent="-514350">
              <a:buFont typeface="+mj-lt"/>
              <a:buAutoNum type="arabicPeriod"/>
            </a:pPr>
            <a:r>
              <a:rPr lang="en-GB" sz="1400" dirty="0">
                <a:solidFill>
                  <a:schemeClr val="tx1">
                    <a:alpha val="60000"/>
                  </a:schemeClr>
                </a:solidFill>
              </a:rPr>
              <a:t>Need new or extended tools, techniques, analyses</a:t>
            </a:r>
          </a:p>
          <a:p>
            <a:pPr marL="514350" indent="-514350">
              <a:buFont typeface="+mj-lt"/>
              <a:buAutoNum type="arabicPeriod"/>
            </a:pPr>
            <a:r>
              <a:rPr lang="en-GB" sz="1400" dirty="0">
                <a:solidFill>
                  <a:schemeClr val="tx1">
                    <a:alpha val="60000"/>
                  </a:schemeClr>
                </a:solidFill>
              </a:rPr>
              <a:t>Awareness and/or publicity function</a:t>
            </a:r>
          </a:p>
          <a:p>
            <a:pPr marL="514350" indent="-514350">
              <a:buFont typeface="+mj-lt"/>
              <a:buAutoNum type="arabicPeriod"/>
            </a:pPr>
            <a:r>
              <a:rPr lang="en-GB" sz="1400" dirty="0">
                <a:solidFill>
                  <a:schemeClr val="tx1">
                    <a:alpha val="60000"/>
                  </a:schemeClr>
                </a:solidFill>
              </a:rPr>
              <a:t>A schedule for meetings</a:t>
            </a:r>
          </a:p>
          <a:p>
            <a:pPr marL="514350" indent="-514350">
              <a:buFont typeface="+mj-lt"/>
              <a:buAutoNum type="arabicPeriod"/>
            </a:pPr>
            <a:r>
              <a:rPr lang="en-GB" sz="1400" dirty="0">
                <a:solidFill>
                  <a:schemeClr val="tx1">
                    <a:alpha val="60000"/>
                  </a:schemeClr>
                </a:solidFill>
                <a:highlight>
                  <a:srgbClr val="FFFF00"/>
                </a:highlight>
              </a:rPr>
              <a:t>Need guidance document </a:t>
            </a:r>
            <a:r>
              <a:rPr lang="en-GB" sz="1400" dirty="0" err="1">
                <a:solidFill>
                  <a:schemeClr val="tx1">
                    <a:alpha val="60000"/>
                  </a:schemeClr>
                </a:solidFill>
                <a:highlight>
                  <a:srgbClr val="FFFF00"/>
                </a:highlight>
              </a:rPr>
              <a:t>ToC</a:t>
            </a:r>
            <a:r>
              <a:rPr lang="en-GB" sz="1400" dirty="0">
                <a:solidFill>
                  <a:schemeClr val="tx1">
                    <a:alpha val="60000"/>
                  </a:schemeClr>
                </a:solidFill>
                <a:highlight>
                  <a:srgbClr val="FFFF00"/>
                </a:highlight>
              </a:rPr>
              <a:t> to drive efforts and interest</a:t>
            </a:r>
          </a:p>
        </p:txBody>
      </p:sp>
      <p:grpSp>
        <p:nvGrpSpPr>
          <p:cNvPr id="20" name="Group 19">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21" name="Freeform: Shape 20">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Picture 7">
            <a:extLst>
              <a:ext uri="{FF2B5EF4-FFF2-40B4-BE49-F238E27FC236}">
                <a16:creationId xmlns:a16="http://schemas.microsoft.com/office/drawing/2014/main" id="{F92973C3-CDBF-4136-BC4E-73DD0FD1D515}"/>
              </a:ext>
            </a:extLst>
          </p:cNvPr>
          <p:cNvPicPr>
            <a:picLocks noChangeAspect="1"/>
          </p:cNvPicPr>
          <p:nvPr/>
        </p:nvPicPr>
        <p:blipFill>
          <a:blip r:embed="rId4"/>
          <a:stretch>
            <a:fillRect/>
          </a:stretch>
        </p:blipFill>
        <p:spPr>
          <a:xfrm>
            <a:off x="8719794" y="767095"/>
            <a:ext cx="3243520" cy="1106316"/>
          </a:xfrm>
          <a:prstGeom prst="rect">
            <a:avLst/>
          </a:prstGeom>
        </p:spPr>
      </p:pic>
      <p:grpSp>
        <p:nvGrpSpPr>
          <p:cNvPr id="24" name="Group 23">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25" name="Freeform: Shape 24">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29" name="Freeform: Shape 28">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icture 8">
            <a:extLst>
              <a:ext uri="{FF2B5EF4-FFF2-40B4-BE49-F238E27FC236}">
                <a16:creationId xmlns:a16="http://schemas.microsoft.com/office/drawing/2014/main" id="{D7ADDE6A-4427-4F36-8298-23A9D918CEE0}"/>
              </a:ext>
            </a:extLst>
          </p:cNvPr>
          <p:cNvPicPr>
            <a:picLocks noChangeAspect="1"/>
          </p:cNvPicPr>
          <p:nvPr/>
        </p:nvPicPr>
        <p:blipFill>
          <a:blip r:embed="rId5"/>
          <a:stretch>
            <a:fillRect/>
          </a:stretch>
        </p:blipFill>
        <p:spPr>
          <a:xfrm>
            <a:off x="6412239" y="3114580"/>
            <a:ext cx="1749600" cy="2160000"/>
          </a:xfrm>
          <a:prstGeom prst="rect">
            <a:avLst/>
          </a:prstGeom>
        </p:spPr>
      </p:pic>
      <p:pic>
        <p:nvPicPr>
          <p:cNvPr id="5" name="Picture 4">
            <a:extLst>
              <a:ext uri="{FF2B5EF4-FFF2-40B4-BE49-F238E27FC236}">
                <a16:creationId xmlns:a16="http://schemas.microsoft.com/office/drawing/2014/main" id="{E6925638-DD2A-4984-8829-C19C806D9DE8}"/>
              </a:ext>
            </a:extLst>
          </p:cNvPr>
          <p:cNvPicPr>
            <a:picLocks noChangeAspect="1"/>
          </p:cNvPicPr>
          <p:nvPr/>
        </p:nvPicPr>
        <p:blipFill rotWithShape="1">
          <a:blip r:embed="rId6"/>
          <a:srcRect r="2078" b="-3"/>
          <a:stretch/>
        </p:blipFill>
        <p:spPr>
          <a:xfrm>
            <a:off x="9810748" y="4573831"/>
            <a:ext cx="1966358" cy="2043916"/>
          </a:xfrm>
          <a:prstGeom prst="rect">
            <a:avLst/>
          </a:prstGeom>
        </p:spPr>
      </p:pic>
      <p:sp>
        <p:nvSpPr>
          <p:cNvPr id="15" name="Rectangle 14">
            <a:extLst>
              <a:ext uri="{FF2B5EF4-FFF2-40B4-BE49-F238E27FC236}">
                <a16:creationId xmlns:a16="http://schemas.microsoft.com/office/drawing/2014/main" id="{AF5E5A05-0A23-4AE3-8BCD-E22A3A86E278}"/>
              </a:ext>
            </a:extLst>
          </p:cNvPr>
          <p:cNvSpPr/>
          <p:nvPr/>
        </p:nvSpPr>
        <p:spPr>
          <a:xfrm>
            <a:off x="6503437" y="5942764"/>
            <a:ext cx="3173643" cy="768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Who do we target guidance at – see new slide</a:t>
            </a:r>
          </a:p>
        </p:txBody>
      </p:sp>
    </p:spTree>
    <p:extLst>
      <p:ext uri="{BB962C8B-B14F-4D97-AF65-F5344CB8AC3E}">
        <p14:creationId xmlns:p14="http://schemas.microsoft.com/office/powerpoint/2010/main" val="872628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C043-1C93-7BDE-A554-4C1FF878F631}"/>
              </a:ext>
            </a:extLst>
          </p:cNvPr>
          <p:cNvSpPr>
            <a:spLocks noGrp="1"/>
          </p:cNvSpPr>
          <p:nvPr>
            <p:ph type="title"/>
          </p:nvPr>
        </p:nvSpPr>
        <p:spPr/>
        <p:txBody>
          <a:bodyPr/>
          <a:lstStyle/>
          <a:p>
            <a:r>
              <a:rPr lang="en-GB" dirty="0"/>
              <a:t>Analyses</a:t>
            </a:r>
          </a:p>
        </p:txBody>
      </p:sp>
      <p:sp>
        <p:nvSpPr>
          <p:cNvPr id="3" name="Content Placeholder 2">
            <a:extLst>
              <a:ext uri="{FF2B5EF4-FFF2-40B4-BE49-F238E27FC236}">
                <a16:creationId xmlns:a16="http://schemas.microsoft.com/office/drawing/2014/main" id="{A3E23E35-A1F3-3A01-2141-24AA9FBC7EEF}"/>
              </a:ext>
            </a:extLst>
          </p:cNvPr>
          <p:cNvSpPr>
            <a:spLocks noGrp="1"/>
          </p:cNvSpPr>
          <p:nvPr>
            <p:ph idx="1"/>
          </p:nvPr>
        </p:nvSpPr>
        <p:spPr/>
        <p:txBody>
          <a:bodyPr/>
          <a:lstStyle/>
          <a:p>
            <a:r>
              <a:rPr lang="en-GB" dirty="0"/>
              <a:t>Analyses need to cover temporal element (</a:t>
            </a:r>
            <a:r>
              <a:rPr lang="en-GB" dirty="0" err="1"/>
              <a:t>ie</a:t>
            </a:r>
            <a:r>
              <a:rPr lang="en-GB" dirty="0"/>
              <a:t>. now, +1 year, + 10 years, etc</a:t>
            </a:r>
          </a:p>
          <a:p>
            <a:r>
              <a:rPr lang="en-GB" dirty="0"/>
              <a:t>Need to cover wider impacts (local area, national, international)</a:t>
            </a:r>
          </a:p>
          <a:p>
            <a:r>
              <a:rPr lang="en-GB" dirty="0"/>
              <a:t>Factor-in special sensitivities</a:t>
            </a:r>
          </a:p>
          <a:p>
            <a:r>
              <a:rPr lang="en-GB" dirty="0"/>
              <a:t>Allow for significant uncertainties (emergent and social behaviours)</a:t>
            </a:r>
          </a:p>
        </p:txBody>
      </p:sp>
    </p:spTree>
    <p:extLst>
      <p:ext uri="{BB962C8B-B14F-4D97-AF65-F5344CB8AC3E}">
        <p14:creationId xmlns:p14="http://schemas.microsoft.com/office/powerpoint/2010/main" val="20598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0F95-D418-9176-11EF-9A3FC45D256F}"/>
              </a:ext>
            </a:extLst>
          </p:cNvPr>
          <p:cNvSpPr>
            <a:spLocks noGrp="1"/>
          </p:cNvSpPr>
          <p:nvPr>
            <p:ph type="title"/>
          </p:nvPr>
        </p:nvSpPr>
        <p:spPr/>
        <p:txBody>
          <a:bodyPr/>
          <a:lstStyle/>
          <a:p>
            <a:r>
              <a:rPr lang="en-GB" dirty="0"/>
              <a:t>Next Meeting</a:t>
            </a:r>
          </a:p>
        </p:txBody>
      </p:sp>
      <p:sp>
        <p:nvSpPr>
          <p:cNvPr id="3" name="Content Placeholder 2">
            <a:extLst>
              <a:ext uri="{FF2B5EF4-FFF2-40B4-BE49-F238E27FC236}">
                <a16:creationId xmlns:a16="http://schemas.microsoft.com/office/drawing/2014/main" id="{B4726195-E5ED-D710-6F9E-CBED4AC2CB6F}"/>
              </a:ext>
            </a:extLst>
          </p:cNvPr>
          <p:cNvSpPr>
            <a:spLocks noGrp="1"/>
          </p:cNvSpPr>
          <p:nvPr>
            <p:ph idx="1"/>
          </p:nvPr>
        </p:nvSpPr>
        <p:spPr/>
        <p:txBody>
          <a:bodyPr/>
          <a:lstStyle/>
          <a:p>
            <a:r>
              <a:rPr lang="en-GB" sz="2800" dirty="0">
                <a:solidFill>
                  <a:schemeClr val="tx1">
                    <a:alpha val="60000"/>
                  </a:schemeClr>
                </a:solidFill>
              </a:rPr>
              <a:t>Next meeting 16:00-17:30 mid-Oct avoiding half-term</a:t>
            </a:r>
            <a:endParaRPr lang="en-GB" dirty="0"/>
          </a:p>
        </p:txBody>
      </p:sp>
    </p:spTree>
    <p:extLst>
      <p:ext uri="{BB962C8B-B14F-4D97-AF65-F5344CB8AC3E}">
        <p14:creationId xmlns:p14="http://schemas.microsoft.com/office/powerpoint/2010/main" val="98037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89DA-3B40-4706-896C-C00614AED6A8}"/>
              </a:ext>
            </a:extLst>
          </p:cNvPr>
          <p:cNvSpPr>
            <a:spLocks noGrp="1"/>
          </p:cNvSpPr>
          <p:nvPr>
            <p:ph type="title"/>
          </p:nvPr>
        </p:nvSpPr>
        <p:spPr/>
        <p:txBody>
          <a:bodyPr/>
          <a:lstStyle/>
          <a:p>
            <a:r>
              <a:rPr lang="en-GB" dirty="0"/>
              <a:t>Attendees</a:t>
            </a:r>
          </a:p>
        </p:txBody>
      </p:sp>
      <p:sp>
        <p:nvSpPr>
          <p:cNvPr id="4" name="Content Placeholder 3">
            <a:extLst>
              <a:ext uri="{FF2B5EF4-FFF2-40B4-BE49-F238E27FC236}">
                <a16:creationId xmlns:a16="http://schemas.microsoft.com/office/drawing/2014/main" id="{E6003092-CFB9-830C-F712-B0BE8BD64368}"/>
              </a:ext>
            </a:extLst>
          </p:cNvPr>
          <p:cNvSpPr>
            <a:spLocks noGrp="1"/>
          </p:cNvSpPr>
          <p:nvPr>
            <p:ph idx="1"/>
          </p:nvPr>
        </p:nvSpPr>
        <p:spPr/>
        <p:txBody>
          <a:bodyPr/>
          <a:lstStyle/>
          <a:p>
            <a:r>
              <a:rPr lang="en-GB" dirty="0"/>
              <a:t>Richard Garrett, SQEP</a:t>
            </a:r>
          </a:p>
          <a:p>
            <a:r>
              <a:rPr lang="en-GB" dirty="0"/>
              <a:t>Sarah Carrington, University of York</a:t>
            </a:r>
          </a:p>
          <a:p>
            <a:r>
              <a:rPr lang="en-GB" dirty="0"/>
              <a:t>Mike Parsons, AAIP</a:t>
            </a:r>
          </a:p>
          <a:p>
            <a:r>
              <a:rPr lang="en-GB" dirty="0"/>
              <a:t>James Inge, MOD</a:t>
            </a:r>
          </a:p>
        </p:txBody>
      </p:sp>
    </p:spTree>
    <p:extLst>
      <p:ext uri="{BB962C8B-B14F-4D97-AF65-F5344CB8AC3E}">
        <p14:creationId xmlns:p14="http://schemas.microsoft.com/office/powerpoint/2010/main" val="371288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6CC3-BE0B-BA87-3F16-92868E5BF777}"/>
              </a:ext>
            </a:extLst>
          </p:cNvPr>
          <p:cNvSpPr>
            <a:spLocks noGrp="1"/>
          </p:cNvSpPr>
          <p:nvPr>
            <p:ph type="title"/>
          </p:nvPr>
        </p:nvSpPr>
        <p:spPr/>
        <p:txBody>
          <a:bodyPr/>
          <a:lstStyle/>
          <a:p>
            <a:r>
              <a:rPr lang="en-GB" dirty="0"/>
              <a:t>Contributions</a:t>
            </a:r>
          </a:p>
        </p:txBody>
      </p:sp>
      <p:sp>
        <p:nvSpPr>
          <p:cNvPr id="3" name="Content Placeholder 2">
            <a:extLst>
              <a:ext uri="{FF2B5EF4-FFF2-40B4-BE49-F238E27FC236}">
                <a16:creationId xmlns:a16="http://schemas.microsoft.com/office/drawing/2014/main" id="{565BC2C5-E86C-98DB-0B9A-CA7646BF5398}"/>
              </a:ext>
            </a:extLst>
          </p:cNvPr>
          <p:cNvSpPr>
            <a:spLocks noGrp="1"/>
          </p:cNvSpPr>
          <p:nvPr>
            <p:ph idx="1"/>
          </p:nvPr>
        </p:nvSpPr>
        <p:spPr/>
        <p:txBody>
          <a:bodyPr>
            <a:normAutofit/>
          </a:bodyPr>
          <a:lstStyle/>
          <a:p>
            <a:r>
              <a:rPr lang="en-GB" dirty="0"/>
              <a:t>See separate Word document, </a:t>
            </a:r>
            <a:r>
              <a:rPr lang="en-GB" dirty="0">
                <a:hlinkClick r:id="rId2"/>
              </a:rPr>
              <a:t>https://scsc.uk/file/ge/SASEWG-1433.docx</a:t>
            </a:r>
            <a:r>
              <a:rPr lang="en-GB" dirty="0"/>
              <a:t> </a:t>
            </a:r>
          </a:p>
          <a:p>
            <a:r>
              <a:rPr lang="en-GB" dirty="0"/>
              <a:t>See the York institute: </a:t>
            </a:r>
            <a:r>
              <a:rPr lang="en-GB" dirty="0">
                <a:hlinkClick r:id="rId3"/>
              </a:rPr>
              <a:t>https://www.york.ac.uk/yesi/people/leadership-team/</a:t>
            </a:r>
            <a:endParaRPr lang="en-GB" dirty="0"/>
          </a:p>
          <a:p>
            <a:r>
              <a:rPr lang="en-GB" dirty="0"/>
              <a:t>Cranfield: </a:t>
            </a:r>
            <a:r>
              <a:rPr lang="en-GB" dirty="0">
                <a:hlinkClick r:id="rId4"/>
              </a:rPr>
              <a:t>https://www.cranfield.ac.uk/courses/short/defence-and-security/environmental-management-project-oriented-environmental-management-systems-poems</a:t>
            </a:r>
            <a:r>
              <a:rPr lang="en-GB" dirty="0"/>
              <a:t> </a:t>
            </a:r>
          </a:p>
          <a:p>
            <a:r>
              <a:rPr lang="en-GB" dirty="0"/>
              <a:t>CAT: </a:t>
            </a:r>
            <a:r>
              <a:rPr lang="en-GB" dirty="0">
                <a:hlinkClick r:id="rId5"/>
              </a:rPr>
              <a:t>https://cat.org.uk/about-us/people/</a:t>
            </a:r>
            <a:r>
              <a:rPr lang="en-GB" dirty="0"/>
              <a:t> </a:t>
            </a:r>
          </a:p>
        </p:txBody>
      </p:sp>
    </p:spTree>
    <p:extLst>
      <p:ext uri="{BB962C8B-B14F-4D97-AF65-F5344CB8AC3E}">
        <p14:creationId xmlns:p14="http://schemas.microsoft.com/office/powerpoint/2010/main" val="414937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A7BCC1-99B1-7B26-02D5-DD36AAEFEDC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MOD ASEMS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BF9A96C9-B557-A76D-42DC-9AD1DA6E7C3A}"/>
              </a:ext>
            </a:extLst>
          </p:cNvPr>
          <p:cNvPicPr>
            <a:picLocks noGrp="1" noChangeAspect="1"/>
          </p:cNvPicPr>
          <p:nvPr>
            <p:ph idx="1"/>
          </p:nvPr>
        </p:nvPicPr>
        <p:blipFill>
          <a:blip r:embed="rId2"/>
          <a:stretch>
            <a:fillRect/>
          </a:stretch>
        </p:blipFill>
        <p:spPr>
          <a:xfrm>
            <a:off x="309170" y="1446284"/>
            <a:ext cx="11974754" cy="4759963"/>
          </a:xfrm>
          <a:prstGeom prst="rect">
            <a:avLst/>
          </a:prstGeom>
        </p:spPr>
      </p:pic>
      <p:sp>
        <p:nvSpPr>
          <p:cNvPr id="7" name="TextBox 6">
            <a:extLst>
              <a:ext uri="{FF2B5EF4-FFF2-40B4-BE49-F238E27FC236}">
                <a16:creationId xmlns:a16="http://schemas.microsoft.com/office/drawing/2014/main" id="{5D012AE2-7103-103C-5A1E-F724708B2E4E}"/>
              </a:ext>
            </a:extLst>
          </p:cNvPr>
          <p:cNvSpPr txBox="1"/>
          <p:nvPr/>
        </p:nvSpPr>
        <p:spPr>
          <a:xfrm>
            <a:off x="4108796" y="6214533"/>
            <a:ext cx="6093822" cy="369332"/>
          </a:xfrm>
          <a:prstGeom prst="rect">
            <a:avLst/>
          </a:prstGeom>
          <a:noFill/>
        </p:spPr>
        <p:txBody>
          <a:bodyPr wrap="square">
            <a:spAutoFit/>
          </a:bodyPr>
          <a:lstStyle/>
          <a:p>
            <a:r>
              <a:rPr lang="en-GB" dirty="0"/>
              <a:t>https://www.asems.mod.uk/guidance</a:t>
            </a:r>
          </a:p>
        </p:txBody>
      </p:sp>
    </p:spTree>
    <p:extLst>
      <p:ext uri="{BB962C8B-B14F-4D97-AF65-F5344CB8AC3E}">
        <p14:creationId xmlns:p14="http://schemas.microsoft.com/office/powerpoint/2010/main" val="193962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93688-9829-E56C-0749-778D4064346C}"/>
              </a:ext>
            </a:extLst>
          </p:cNvPr>
          <p:cNvSpPr>
            <a:spLocks noGrp="1"/>
          </p:cNvSpPr>
          <p:nvPr>
            <p:ph idx="1"/>
          </p:nvPr>
        </p:nvSpPr>
        <p:spPr>
          <a:xfrm>
            <a:off x="1278194" y="1237994"/>
            <a:ext cx="10205884" cy="4621161"/>
          </a:xfrm>
          <a:solidFill>
            <a:schemeClr val="accent6">
              <a:lumMod val="75000"/>
            </a:schemeClr>
          </a:solidFill>
        </p:spPr>
        <p:txBody>
          <a:bodyPr>
            <a:noAutofit/>
          </a:bodyPr>
          <a:lstStyle/>
          <a:p>
            <a:pPr marL="0" indent="0" algn="just" fontAlgn="base">
              <a:lnSpc>
                <a:spcPct val="120000"/>
              </a:lnSpc>
              <a:buNone/>
            </a:pPr>
            <a:r>
              <a:rPr lang="en-GB" sz="2000" b="1" i="0" u="none" strike="noStrike" dirty="0">
                <a:solidFill>
                  <a:schemeClr val="bg1"/>
                </a:solidFill>
                <a:effectLst/>
                <a:latin typeface="Segoe UI" panose="020B0502040204020203" pitchFamily="34" charset="0"/>
              </a:rPr>
              <a:t>A Safety and Environmental Case represents a structured argument, supported by a body of evidence that provides a compelling, comprehensible and valid case that the infrastructure, equipment, platform or service is safe for a given application in a given operating environment.</a:t>
            </a:r>
          </a:p>
          <a:p>
            <a:pPr marL="0" indent="0" algn="just" fontAlgn="base">
              <a:lnSpc>
                <a:spcPct val="120000"/>
              </a:lnSpc>
              <a:buNone/>
            </a:pPr>
            <a:endParaRPr lang="en-GB" sz="2000" b="1" i="0" u="none" strike="noStrike" dirty="0">
              <a:solidFill>
                <a:schemeClr val="bg1"/>
              </a:solidFill>
              <a:effectLst/>
              <a:latin typeface="Segoe UI" panose="020B0502040204020203" pitchFamily="34" charset="0"/>
            </a:endParaRPr>
          </a:p>
          <a:p>
            <a:pPr marL="0" indent="0" algn="just" fontAlgn="base">
              <a:lnSpc>
                <a:spcPct val="120000"/>
              </a:lnSpc>
              <a:buNone/>
            </a:pPr>
            <a:r>
              <a:rPr lang="en-GB" sz="2000" b="1" i="0" u="none" strike="noStrike" dirty="0">
                <a:solidFill>
                  <a:schemeClr val="bg1"/>
                </a:solidFill>
                <a:effectLst/>
                <a:latin typeface="Segoe UI" panose="020B0502040204020203" pitchFamily="34" charset="0"/>
              </a:rPr>
              <a:t>A safety and environmental argument links the available evidence to the claims made regarding the safety and environmental performance of the Products, Systems or Services and should be both compelling and supported by sufficient evidence.  The safety and environmental argument should be articulated in a way that is proportionate to the complexity of the Products, Systems or Services and the level of risk. </a:t>
            </a:r>
            <a:endParaRPr lang="en-GB" sz="2000" dirty="0">
              <a:solidFill>
                <a:schemeClr val="bg1"/>
              </a:solidFill>
            </a:endParaRPr>
          </a:p>
        </p:txBody>
      </p:sp>
      <p:sp>
        <p:nvSpPr>
          <p:cNvPr id="5" name="TextBox 4">
            <a:extLst>
              <a:ext uri="{FF2B5EF4-FFF2-40B4-BE49-F238E27FC236}">
                <a16:creationId xmlns:a16="http://schemas.microsoft.com/office/drawing/2014/main" id="{ED9E33E9-B1E3-7C1F-F6A0-592126709E6E}"/>
              </a:ext>
            </a:extLst>
          </p:cNvPr>
          <p:cNvSpPr txBox="1"/>
          <p:nvPr/>
        </p:nvSpPr>
        <p:spPr>
          <a:xfrm rot="16200000">
            <a:off x="-2745542" y="3137127"/>
            <a:ext cx="6674363" cy="400110"/>
          </a:xfrm>
          <a:prstGeom prst="rect">
            <a:avLst/>
          </a:prstGeom>
          <a:noFill/>
          <a:ln>
            <a:solidFill>
              <a:schemeClr val="accent1"/>
            </a:solidFill>
          </a:ln>
        </p:spPr>
        <p:txBody>
          <a:bodyPr wrap="square">
            <a:spAutoFit/>
          </a:bodyPr>
          <a:lstStyle/>
          <a:p>
            <a:pPr algn="l" fontAlgn="base"/>
            <a:r>
              <a:rPr lang="en-GB" sz="2000" b="1" i="0" dirty="0">
                <a:solidFill>
                  <a:srgbClr val="56227D"/>
                </a:solidFill>
                <a:effectLst/>
                <a:latin typeface="Segoe UI" panose="020B0502040204020203" pitchFamily="34" charset="0"/>
              </a:rPr>
              <a:t>ASEMS Safety and Environmental Cases/Assessments</a:t>
            </a:r>
          </a:p>
        </p:txBody>
      </p:sp>
    </p:spTree>
    <p:extLst>
      <p:ext uri="{BB962C8B-B14F-4D97-AF65-F5344CB8AC3E}">
        <p14:creationId xmlns:p14="http://schemas.microsoft.com/office/powerpoint/2010/main" val="148801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93688-9829-E56C-0749-778D4064346C}"/>
              </a:ext>
            </a:extLst>
          </p:cNvPr>
          <p:cNvSpPr>
            <a:spLocks noGrp="1"/>
          </p:cNvSpPr>
          <p:nvPr>
            <p:ph idx="1"/>
          </p:nvPr>
        </p:nvSpPr>
        <p:spPr>
          <a:xfrm>
            <a:off x="847280" y="565354"/>
            <a:ext cx="11041626" cy="5727291"/>
          </a:xfrm>
          <a:solidFill>
            <a:schemeClr val="accent6">
              <a:lumMod val="75000"/>
            </a:schemeClr>
          </a:solidFill>
        </p:spPr>
        <p:txBody>
          <a:bodyPr>
            <a:noAutofit/>
          </a:bodyPr>
          <a:lstStyle/>
          <a:p>
            <a:pPr marL="0" indent="0" algn="just" fontAlgn="base">
              <a:lnSpc>
                <a:spcPct val="120000"/>
              </a:lnSpc>
              <a:buNone/>
            </a:pPr>
            <a:r>
              <a:rPr lang="en-GB" sz="2000" b="1" i="0" u="none" strike="noStrike" dirty="0">
                <a:solidFill>
                  <a:schemeClr val="bg1"/>
                </a:solidFill>
                <a:effectLst/>
                <a:latin typeface="Segoe UI" panose="020B0502040204020203" pitchFamily="34" charset="0"/>
              </a:rPr>
              <a:t> A Safety and Environmental Case should provide evidence that:</a:t>
            </a:r>
          </a:p>
          <a:p>
            <a:pPr lvl="1" algn="just" fontAlgn="base">
              <a:lnSpc>
                <a:spcPct val="120000"/>
              </a:lnSpc>
              <a:buFont typeface="+mj-lt"/>
              <a:buAutoNum type="arabicPeriod"/>
            </a:pPr>
            <a:r>
              <a:rPr lang="en-GB" sz="2000" b="0" i="0" u="none" strike="noStrike" dirty="0">
                <a:solidFill>
                  <a:schemeClr val="bg1"/>
                </a:solidFill>
                <a:effectLst/>
                <a:latin typeface="Segoe UI" panose="020B0502040204020203" pitchFamily="34" charset="0"/>
              </a:rPr>
              <a:t>The infrastructure, equipment, platform or service operating context and its environment has been accurately captured;</a:t>
            </a:r>
          </a:p>
          <a:p>
            <a:pPr lvl="1" algn="just" fontAlgn="base">
              <a:lnSpc>
                <a:spcPct val="120000"/>
              </a:lnSpc>
              <a:buFont typeface="+mj-lt"/>
              <a:buAutoNum type="arabicPeriod"/>
            </a:pPr>
            <a:r>
              <a:rPr lang="en-GB" sz="2000" b="0" i="0" u="none" strike="noStrike" dirty="0">
                <a:solidFill>
                  <a:schemeClr val="bg1"/>
                </a:solidFill>
                <a:effectLst/>
                <a:latin typeface="Segoe UI" panose="020B0502040204020203" pitchFamily="34" charset="0"/>
              </a:rPr>
              <a:t>Safety and environmental requirements have been met;</a:t>
            </a:r>
          </a:p>
          <a:p>
            <a:pPr lvl="1" algn="just" fontAlgn="base">
              <a:lnSpc>
                <a:spcPct val="120000"/>
              </a:lnSpc>
              <a:buFont typeface="+mj-lt"/>
              <a:buAutoNum type="arabicPeriod"/>
            </a:pPr>
            <a:r>
              <a:rPr lang="en-GB" sz="2000" b="0" i="0" u="none" strike="noStrike" dirty="0">
                <a:solidFill>
                  <a:schemeClr val="bg1"/>
                </a:solidFill>
                <a:effectLst/>
                <a:latin typeface="Segoe UI" panose="020B0502040204020203" pitchFamily="34" charset="0"/>
              </a:rPr>
              <a:t>Hazards have been adequately identified and analysed and the associated risk has been assessed in an appropriate manner;</a:t>
            </a:r>
          </a:p>
          <a:p>
            <a:pPr lvl="1" algn="just" fontAlgn="base">
              <a:lnSpc>
                <a:spcPct val="120000"/>
              </a:lnSpc>
              <a:buFont typeface="+mj-lt"/>
              <a:buAutoNum type="arabicPeriod"/>
            </a:pPr>
            <a:r>
              <a:rPr lang="en-GB" sz="2000" b="0" i="0" u="none" strike="noStrike" dirty="0">
                <a:solidFill>
                  <a:schemeClr val="bg1"/>
                </a:solidFill>
                <a:effectLst/>
                <a:latin typeface="Segoe UI" panose="020B0502040204020203" pitchFamily="34" charset="0"/>
              </a:rPr>
              <a:t>All hazards and potential accidents have had controls applied, to ensure all residual risk has been reduced to a level that is As Low As Reasonably Practicable (ALARP);</a:t>
            </a:r>
          </a:p>
          <a:p>
            <a:pPr lvl="1" algn="just" fontAlgn="base">
              <a:lnSpc>
                <a:spcPct val="120000"/>
              </a:lnSpc>
              <a:buFont typeface="+mj-lt"/>
              <a:buAutoNum type="arabicPeriod"/>
            </a:pPr>
            <a:r>
              <a:rPr lang="en-GB" sz="2000" b="0" i="0" u="none" strike="noStrike" dirty="0">
                <a:solidFill>
                  <a:schemeClr val="bg1"/>
                </a:solidFill>
                <a:effectLst/>
                <a:latin typeface="Segoe UI" panose="020B0502040204020203" pitchFamily="34" charset="0"/>
              </a:rPr>
              <a:t>Environmental impacts are eliminated or reduced, and positive impacts maximised so far as is reasonably practicable;</a:t>
            </a:r>
          </a:p>
          <a:p>
            <a:pPr lvl="1" algn="just" fontAlgn="base">
              <a:lnSpc>
                <a:spcPct val="120000"/>
              </a:lnSpc>
              <a:buFont typeface="+mj-lt"/>
              <a:buAutoNum type="arabicPeriod"/>
            </a:pPr>
            <a:r>
              <a:rPr lang="en-GB" sz="2000" b="0" i="0" u="none" strike="noStrike" dirty="0">
                <a:solidFill>
                  <a:schemeClr val="bg1"/>
                </a:solidFill>
                <a:effectLst/>
                <a:latin typeface="Segoe UI" panose="020B0502040204020203" pitchFamily="34" charset="0"/>
              </a:rPr>
              <a:t>The system complies with all relevant safety and environmental  legislation, Defence Regulations and MOD Policy;</a:t>
            </a:r>
          </a:p>
          <a:p>
            <a:pPr lvl="1" algn="just" fontAlgn="base">
              <a:lnSpc>
                <a:spcPct val="120000"/>
              </a:lnSpc>
              <a:buFont typeface="+mj-lt"/>
              <a:buAutoNum type="arabicPeriod"/>
            </a:pPr>
            <a:r>
              <a:rPr lang="en-GB" sz="2000" b="0" i="0" u="none" strike="noStrike" dirty="0">
                <a:solidFill>
                  <a:schemeClr val="bg1"/>
                </a:solidFill>
                <a:effectLst/>
                <a:latin typeface="Segoe UI" panose="020B0502040204020203" pitchFamily="34" charset="0"/>
              </a:rPr>
              <a:t>All measures have been taken to ensure that acceptable levels of safety risk and environmental impacts can be maintained through life.</a:t>
            </a:r>
          </a:p>
          <a:p>
            <a:pPr>
              <a:lnSpc>
                <a:spcPct val="120000"/>
              </a:lnSpc>
            </a:pPr>
            <a:endParaRPr lang="en-GB" sz="2000" dirty="0">
              <a:solidFill>
                <a:schemeClr val="bg1"/>
              </a:solidFill>
            </a:endParaRPr>
          </a:p>
        </p:txBody>
      </p:sp>
      <p:sp>
        <p:nvSpPr>
          <p:cNvPr id="5" name="TextBox 4">
            <a:extLst>
              <a:ext uri="{FF2B5EF4-FFF2-40B4-BE49-F238E27FC236}">
                <a16:creationId xmlns:a16="http://schemas.microsoft.com/office/drawing/2014/main" id="{ED9E33E9-B1E3-7C1F-F6A0-592126709E6E}"/>
              </a:ext>
            </a:extLst>
          </p:cNvPr>
          <p:cNvSpPr txBox="1"/>
          <p:nvPr/>
        </p:nvSpPr>
        <p:spPr>
          <a:xfrm rot="16200000">
            <a:off x="-3104419" y="2866740"/>
            <a:ext cx="7215137" cy="400110"/>
          </a:xfrm>
          <a:prstGeom prst="rect">
            <a:avLst/>
          </a:prstGeom>
          <a:noFill/>
          <a:ln>
            <a:solidFill>
              <a:schemeClr val="accent1"/>
            </a:solidFill>
          </a:ln>
        </p:spPr>
        <p:txBody>
          <a:bodyPr wrap="square">
            <a:spAutoFit/>
          </a:bodyPr>
          <a:lstStyle/>
          <a:p>
            <a:pPr algn="l" fontAlgn="base"/>
            <a:r>
              <a:rPr lang="en-GB" sz="2000" b="1" i="0" dirty="0">
                <a:solidFill>
                  <a:srgbClr val="56227D"/>
                </a:solidFill>
                <a:effectLst/>
                <a:latin typeface="Segoe UI" panose="020B0502040204020203" pitchFamily="34" charset="0"/>
              </a:rPr>
              <a:t>ASEMS Safety and Environmental Cases/Assessments</a:t>
            </a:r>
          </a:p>
        </p:txBody>
      </p:sp>
    </p:spTree>
    <p:extLst>
      <p:ext uri="{BB962C8B-B14F-4D97-AF65-F5344CB8AC3E}">
        <p14:creationId xmlns:p14="http://schemas.microsoft.com/office/powerpoint/2010/main" val="360243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5C11A8-1872-5E92-6E7F-29F98A359AC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MOD POEMS</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CF897B0C-70D0-E845-9EF1-E6CDD051860D}"/>
              </a:ext>
            </a:extLst>
          </p:cNvPr>
          <p:cNvPicPr>
            <a:picLocks noChangeAspect="1"/>
          </p:cNvPicPr>
          <p:nvPr/>
        </p:nvPicPr>
        <p:blipFill>
          <a:blip r:embed="rId2"/>
          <a:stretch>
            <a:fillRect/>
          </a:stretch>
        </p:blipFill>
        <p:spPr>
          <a:xfrm>
            <a:off x="4654296" y="709803"/>
            <a:ext cx="7214616" cy="5410962"/>
          </a:xfrm>
          <a:prstGeom prst="rect">
            <a:avLst/>
          </a:prstGeom>
        </p:spPr>
      </p:pic>
      <p:sp>
        <p:nvSpPr>
          <p:cNvPr id="7" name="TextBox 6">
            <a:extLst>
              <a:ext uri="{FF2B5EF4-FFF2-40B4-BE49-F238E27FC236}">
                <a16:creationId xmlns:a16="http://schemas.microsoft.com/office/drawing/2014/main" id="{7CB65062-3B0F-99F9-03B4-0C69E8FBB04F}"/>
              </a:ext>
            </a:extLst>
          </p:cNvPr>
          <p:cNvSpPr txBox="1"/>
          <p:nvPr/>
        </p:nvSpPr>
        <p:spPr>
          <a:xfrm>
            <a:off x="427703" y="6193975"/>
            <a:ext cx="11336594" cy="646331"/>
          </a:xfrm>
          <a:prstGeom prst="rect">
            <a:avLst/>
          </a:prstGeom>
          <a:noFill/>
        </p:spPr>
        <p:txBody>
          <a:bodyPr wrap="square">
            <a:spAutoFit/>
          </a:bodyPr>
          <a:lstStyle/>
          <a:p>
            <a:r>
              <a:rPr lang="en-GB" dirty="0"/>
              <a:t>https://assets.publishing.service.gov.uk/government/uploads/system/uploads/attachment_data/file/904191/QSEP_Greenbook_Issue_4_FINAL_Lighter_green_cover.pdf</a:t>
            </a:r>
          </a:p>
        </p:txBody>
      </p:sp>
    </p:spTree>
    <p:extLst>
      <p:ext uri="{BB962C8B-B14F-4D97-AF65-F5344CB8AC3E}">
        <p14:creationId xmlns:p14="http://schemas.microsoft.com/office/powerpoint/2010/main" val="312744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A717-4113-14C6-4F1F-5D99E1FBE2CB}"/>
              </a:ext>
            </a:extLst>
          </p:cNvPr>
          <p:cNvSpPr>
            <a:spLocks noGrp="1"/>
          </p:cNvSpPr>
          <p:nvPr>
            <p:ph type="title"/>
          </p:nvPr>
        </p:nvSpPr>
        <p:spPr/>
        <p:txBody>
          <a:bodyPr/>
          <a:lstStyle/>
          <a:p>
            <a:r>
              <a:rPr lang="en-GB" dirty="0"/>
              <a:t>Guidance Document Suggested </a:t>
            </a:r>
            <a:r>
              <a:rPr lang="en-GB" dirty="0" err="1"/>
              <a:t>ToC</a:t>
            </a:r>
            <a:r>
              <a:rPr lang="en-GB" dirty="0"/>
              <a:t> - 1</a:t>
            </a:r>
          </a:p>
        </p:txBody>
      </p:sp>
      <p:sp>
        <p:nvSpPr>
          <p:cNvPr id="3" name="Content Placeholder 2">
            <a:extLst>
              <a:ext uri="{FF2B5EF4-FFF2-40B4-BE49-F238E27FC236}">
                <a16:creationId xmlns:a16="http://schemas.microsoft.com/office/drawing/2014/main" id="{6CAE02EC-7E01-1097-9F72-5B1C0E1BF175}"/>
              </a:ext>
            </a:extLst>
          </p:cNvPr>
          <p:cNvSpPr>
            <a:spLocks noGrp="1"/>
          </p:cNvSpPr>
          <p:nvPr>
            <p:ph idx="1"/>
          </p:nvPr>
        </p:nvSpPr>
        <p:spPr>
          <a:xfrm>
            <a:off x="838200" y="1396181"/>
            <a:ext cx="10515600" cy="5461819"/>
          </a:xfrm>
        </p:spPr>
        <p:txBody>
          <a:bodyPr>
            <a:normAutofit fontScale="70000" lnSpcReduction="20000"/>
          </a:bodyPr>
          <a:lstStyle/>
          <a:p>
            <a:pPr marL="514350" indent="-514350">
              <a:buFont typeface="+mj-lt"/>
              <a:buAutoNum type="arabicPeriod"/>
            </a:pPr>
            <a:r>
              <a:rPr lang="en-GB" b="1" dirty="0"/>
              <a:t>Introduction</a:t>
            </a:r>
          </a:p>
          <a:p>
            <a:pPr marL="971550" lvl="1" indent="-514350">
              <a:buFont typeface="+mj-lt"/>
              <a:buAutoNum type="alphaLcPeriod"/>
            </a:pPr>
            <a:r>
              <a:rPr lang="en-GB" dirty="0"/>
              <a:t>Mission Statement</a:t>
            </a:r>
          </a:p>
          <a:p>
            <a:pPr marL="971550" lvl="1" indent="-514350">
              <a:buFont typeface="+mj-lt"/>
              <a:buAutoNum type="alphaLcPeriod"/>
            </a:pPr>
            <a:r>
              <a:rPr lang="en-GB" dirty="0"/>
              <a:t>Rationale </a:t>
            </a:r>
          </a:p>
          <a:p>
            <a:pPr marL="1428750" lvl="2" indent="-514350">
              <a:buFont typeface="+mj-lt"/>
              <a:buAutoNum type="romanLcPeriod"/>
            </a:pPr>
            <a:r>
              <a:rPr lang="en-GB" dirty="0"/>
              <a:t>Statement of Problem</a:t>
            </a:r>
          </a:p>
          <a:p>
            <a:pPr marL="1428750" lvl="2" indent="-514350">
              <a:buFont typeface="+mj-lt"/>
              <a:buAutoNum type="romanLcPeriod"/>
            </a:pPr>
            <a:r>
              <a:rPr lang="en-GB" dirty="0"/>
              <a:t>Differences with traditional system safety</a:t>
            </a:r>
          </a:p>
          <a:p>
            <a:pPr marL="971550" lvl="1" indent="-514350">
              <a:buFont typeface="+mj-lt"/>
              <a:buAutoNum type="alphaLcPeriod"/>
            </a:pPr>
            <a:r>
              <a:rPr lang="en-GB" dirty="0"/>
              <a:t>Applicability</a:t>
            </a:r>
          </a:p>
          <a:p>
            <a:pPr marL="971550" lvl="1" indent="-514350">
              <a:buFont typeface="+mj-lt"/>
              <a:buAutoNum type="alphaLcPeriod"/>
            </a:pPr>
            <a:r>
              <a:rPr lang="en-GB" dirty="0"/>
              <a:t>Definitions</a:t>
            </a:r>
          </a:p>
          <a:p>
            <a:pPr marL="971550" lvl="1" indent="-514350">
              <a:buFont typeface="+mj-lt"/>
              <a:buAutoNum type="alphaLcPeriod"/>
            </a:pPr>
            <a:r>
              <a:rPr lang="en-GB" dirty="0"/>
              <a:t>Intended Audience</a:t>
            </a:r>
          </a:p>
          <a:p>
            <a:pPr marL="971550" lvl="1" indent="-514350">
              <a:buFont typeface="+mj-lt"/>
              <a:buAutoNum type="alphaLcPeriod"/>
            </a:pPr>
            <a:r>
              <a:rPr lang="en-GB" dirty="0"/>
              <a:t>Existing Work</a:t>
            </a:r>
          </a:p>
          <a:p>
            <a:pPr marL="1428750" lvl="2" indent="-514350">
              <a:buFont typeface="+mj-lt"/>
              <a:buAutoNum type="romanUcPeriod"/>
            </a:pPr>
            <a:r>
              <a:rPr lang="en-GB" dirty="0"/>
              <a:t>MOD, UK, EU, ISO, etc.</a:t>
            </a:r>
          </a:p>
          <a:p>
            <a:pPr marL="514350" indent="-514350">
              <a:buFont typeface="+mj-lt"/>
              <a:buAutoNum type="arabicPeriod"/>
            </a:pPr>
            <a:r>
              <a:rPr lang="en-GB" b="1" dirty="0"/>
              <a:t>Risk Assessment Approaches</a:t>
            </a:r>
            <a:endParaRPr lang="en-GB" dirty="0"/>
          </a:p>
          <a:p>
            <a:pPr marL="971550" lvl="1" indent="-514350">
              <a:buFont typeface="+mj-lt"/>
              <a:buAutoNum type="alphaLcPeriod"/>
            </a:pPr>
            <a:r>
              <a:rPr lang="en-GB" dirty="0"/>
              <a:t>Evaluation Schemes</a:t>
            </a:r>
          </a:p>
          <a:p>
            <a:pPr marL="971550" lvl="1" indent="-514350">
              <a:buFont typeface="+mj-lt"/>
              <a:buAutoNum type="alphaLcPeriod"/>
            </a:pPr>
            <a:r>
              <a:rPr lang="en-GB" dirty="0"/>
              <a:t>Boundaries</a:t>
            </a:r>
          </a:p>
          <a:p>
            <a:pPr marL="971550" lvl="1" indent="-514350">
              <a:buFont typeface="+mj-lt"/>
              <a:buAutoNum type="alphaLcPeriod"/>
            </a:pPr>
            <a:r>
              <a:rPr lang="en-GB" dirty="0"/>
              <a:t>Coverage (Impacts, Impacted groups, etc)</a:t>
            </a:r>
          </a:p>
          <a:p>
            <a:pPr marL="971550" lvl="1" indent="-514350">
              <a:buFont typeface="+mj-lt"/>
              <a:buAutoNum type="alphaLcPeriod"/>
            </a:pPr>
            <a:r>
              <a:rPr lang="en-GB" dirty="0"/>
              <a:t>Accumulation / Aggregation of harms </a:t>
            </a:r>
          </a:p>
          <a:p>
            <a:pPr marL="971550" lvl="1" indent="-514350">
              <a:buFont typeface="+mj-lt"/>
              <a:buAutoNum type="alphaLcPeriod"/>
            </a:pPr>
            <a:r>
              <a:rPr lang="en-GB" dirty="0"/>
              <a:t>Contribution to wider harms</a:t>
            </a:r>
          </a:p>
          <a:p>
            <a:pPr marL="971550" lvl="1" indent="-514350">
              <a:buFont typeface="+mj-lt"/>
              <a:buAutoNum type="alphaLcPeriod"/>
            </a:pPr>
            <a:r>
              <a:rPr lang="en-GB" dirty="0"/>
              <a:t>Unknowns</a:t>
            </a:r>
          </a:p>
          <a:p>
            <a:pPr marL="1428750" lvl="2" indent="-514350">
              <a:buFont typeface="+mj-lt"/>
              <a:buAutoNum type="romanUcPeriod"/>
            </a:pPr>
            <a:r>
              <a:rPr lang="en-GB" dirty="0"/>
              <a:t>Categories of Events: Black Swan, Perfect Storm, Dragon Kings, etc</a:t>
            </a:r>
          </a:p>
          <a:p>
            <a:pPr marL="1428750" lvl="2" indent="-514350">
              <a:buFont typeface="+mj-lt"/>
              <a:buAutoNum type="romanUcPeriod"/>
            </a:pPr>
            <a:r>
              <a:rPr lang="en-GB" dirty="0"/>
              <a:t>Dark Consequences, etc</a:t>
            </a:r>
          </a:p>
          <a:p>
            <a:pPr marL="1428750" lvl="2" indent="-514350">
              <a:buFont typeface="+mj-lt"/>
              <a:buAutoNum type="romanUcPeriod"/>
            </a:pPr>
            <a:r>
              <a:rPr lang="en-GB" dirty="0"/>
              <a:t>Emergent Behaviours</a:t>
            </a:r>
          </a:p>
          <a:p>
            <a:pPr marL="971550" lvl="1" indent="-514350">
              <a:buFont typeface="+mj-lt"/>
              <a:buAutoNum type="alphaLcPeriod"/>
            </a:pPr>
            <a:r>
              <a:rPr lang="en-GB" dirty="0"/>
              <a:t>Improvements &amp; Enhancements</a:t>
            </a:r>
          </a:p>
          <a:p>
            <a:pPr marL="1428750" lvl="2" indent="-514350">
              <a:buFont typeface="+mj-lt"/>
              <a:buAutoNum type="romanUcPeriod"/>
            </a:pPr>
            <a:endParaRPr lang="en-GB" dirty="0"/>
          </a:p>
          <a:p>
            <a:pPr marL="514350" indent="-514350">
              <a:buFont typeface="+mj-lt"/>
              <a:buAutoNum type="arabicPeriod"/>
            </a:pPr>
            <a:endParaRPr lang="en-GB" dirty="0"/>
          </a:p>
        </p:txBody>
      </p:sp>
      <p:grpSp>
        <p:nvGrpSpPr>
          <p:cNvPr id="9" name="Group 8">
            <a:extLst>
              <a:ext uri="{FF2B5EF4-FFF2-40B4-BE49-F238E27FC236}">
                <a16:creationId xmlns:a16="http://schemas.microsoft.com/office/drawing/2014/main" id="{228521B9-4310-A82A-28A4-22C0FB1EAC94}"/>
              </a:ext>
            </a:extLst>
          </p:cNvPr>
          <p:cNvGrpSpPr/>
          <p:nvPr/>
        </p:nvGrpSpPr>
        <p:grpSpPr>
          <a:xfrm>
            <a:off x="8177349" y="1505950"/>
            <a:ext cx="3448594" cy="4976949"/>
            <a:chOff x="8177349" y="1505950"/>
            <a:chExt cx="3448594" cy="4976949"/>
          </a:xfrm>
        </p:grpSpPr>
        <p:sp>
          <p:nvSpPr>
            <p:cNvPr id="7" name="Rectangle 6">
              <a:extLst>
                <a:ext uri="{FF2B5EF4-FFF2-40B4-BE49-F238E27FC236}">
                  <a16:creationId xmlns:a16="http://schemas.microsoft.com/office/drawing/2014/main" id="{6337A527-7F34-6E67-EB54-A0C04FD2137A}"/>
                </a:ext>
              </a:extLst>
            </p:cNvPr>
            <p:cNvSpPr/>
            <p:nvPr/>
          </p:nvSpPr>
          <p:spPr>
            <a:xfrm>
              <a:off x="8177349" y="1505950"/>
              <a:ext cx="3448594" cy="497694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DD415B67-B9EE-BF68-5CF3-A0E4B3127A41}"/>
                </a:ext>
              </a:extLst>
            </p:cNvPr>
            <p:cNvGrpSpPr/>
            <p:nvPr/>
          </p:nvGrpSpPr>
          <p:grpSpPr>
            <a:xfrm>
              <a:off x="8504240" y="1887752"/>
              <a:ext cx="2849560" cy="4398083"/>
              <a:chOff x="7680788" y="459052"/>
              <a:chExt cx="3773793" cy="5427599"/>
            </a:xfrm>
          </p:grpSpPr>
          <p:pic>
            <p:nvPicPr>
              <p:cNvPr id="5" name="Picture 4">
                <a:extLst>
                  <a:ext uri="{FF2B5EF4-FFF2-40B4-BE49-F238E27FC236}">
                    <a16:creationId xmlns:a16="http://schemas.microsoft.com/office/drawing/2014/main" id="{9982B41A-06DE-1093-D8FF-97FFD4AFAFE3}"/>
                  </a:ext>
                </a:extLst>
              </p:cNvPr>
              <p:cNvPicPr>
                <a:picLocks noChangeAspect="1"/>
              </p:cNvPicPr>
              <p:nvPr/>
            </p:nvPicPr>
            <p:blipFill>
              <a:blip r:embed="rId2"/>
              <a:stretch>
                <a:fillRect/>
              </a:stretch>
            </p:blipFill>
            <p:spPr>
              <a:xfrm>
                <a:off x="7680788" y="4599466"/>
                <a:ext cx="3773793" cy="1287185"/>
              </a:xfrm>
              <a:prstGeom prst="rect">
                <a:avLst/>
              </a:prstGeom>
              <a:effectLst>
                <a:outerShdw blurRad="406400" dist="317500" dir="5400000" sx="89000" sy="89000" rotWithShape="0">
                  <a:prstClr val="black">
                    <a:alpha val="15000"/>
                  </a:prstClr>
                </a:outerShdw>
              </a:effectLst>
            </p:spPr>
          </p:pic>
          <p:pic>
            <p:nvPicPr>
              <p:cNvPr id="6" name="Picture 5" descr="A picture containing text, vector graphics&#10;&#10;Description automatically generated">
                <a:extLst>
                  <a:ext uri="{FF2B5EF4-FFF2-40B4-BE49-F238E27FC236}">
                    <a16:creationId xmlns:a16="http://schemas.microsoft.com/office/drawing/2014/main" id="{BC16AF0E-8F00-35D6-9943-2FB97FD2D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513" y="459052"/>
                <a:ext cx="3459827" cy="3566833"/>
              </a:xfrm>
              <a:prstGeom prst="rect">
                <a:avLst/>
              </a:prstGeom>
              <a:effectLst>
                <a:outerShdw blurRad="406400" dist="317500" dir="5400000" sx="89000" sy="89000" rotWithShape="0">
                  <a:prstClr val="black">
                    <a:alpha val="15000"/>
                  </a:prstClr>
                </a:outerShdw>
              </a:effectLst>
            </p:spPr>
          </p:pic>
        </p:grpSp>
        <p:sp>
          <p:nvSpPr>
            <p:cNvPr id="8" name="TextBox 7">
              <a:extLst>
                <a:ext uri="{FF2B5EF4-FFF2-40B4-BE49-F238E27FC236}">
                  <a16:creationId xmlns:a16="http://schemas.microsoft.com/office/drawing/2014/main" id="{B0338312-4252-C559-C148-9FE737AC006F}"/>
                </a:ext>
              </a:extLst>
            </p:cNvPr>
            <p:cNvSpPr txBox="1"/>
            <p:nvPr/>
          </p:nvSpPr>
          <p:spPr>
            <a:xfrm>
              <a:off x="8649478" y="4775031"/>
              <a:ext cx="2612487" cy="400110"/>
            </a:xfrm>
            <a:prstGeom prst="rect">
              <a:avLst/>
            </a:prstGeom>
            <a:noFill/>
          </p:spPr>
          <p:txBody>
            <a:bodyPr wrap="square" rtlCol="0">
              <a:spAutoFit/>
            </a:bodyPr>
            <a:lstStyle/>
            <a:p>
              <a:r>
                <a:rPr lang="en-GB" sz="2000" dirty="0">
                  <a:solidFill>
                    <a:schemeClr val="bg1"/>
                  </a:solidFill>
                </a:rPr>
                <a:t>SASEWG Guidance V1</a:t>
              </a:r>
            </a:p>
          </p:txBody>
        </p:sp>
      </p:grpSp>
    </p:spTree>
    <p:extLst>
      <p:ext uri="{BB962C8B-B14F-4D97-AF65-F5344CB8AC3E}">
        <p14:creationId xmlns:p14="http://schemas.microsoft.com/office/powerpoint/2010/main" val="354852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A717-4113-14C6-4F1F-5D99E1FBE2CB}"/>
              </a:ext>
            </a:extLst>
          </p:cNvPr>
          <p:cNvSpPr>
            <a:spLocks noGrp="1"/>
          </p:cNvSpPr>
          <p:nvPr>
            <p:ph type="title"/>
          </p:nvPr>
        </p:nvSpPr>
        <p:spPr/>
        <p:txBody>
          <a:bodyPr/>
          <a:lstStyle/>
          <a:p>
            <a:r>
              <a:rPr lang="en-GB" dirty="0"/>
              <a:t>Guidance Document Suggested </a:t>
            </a:r>
            <a:r>
              <a:rPr lang="en-GB" dirty="0" err="1"/>
              <a:t>ToC</a:t>
            </a:r>
            <a:r>
              <a:rPr lang="en-GB" dirty="0"/>
              <a:t> - 2</a:t>
            </a:r>
          </a:p>
        </p:txBody>
      </p:sp>
      <p:sp>
        <p:nvSpPr>
          <p:cNvPr id="3" name="Content Placeholder 2">
            <a:extLst>
              <a:ext uri="{FF2B5EF4-FFF2-40B4-BE49-F238E27FC236}">
                <a16:creationId xmlns:a16="http://schemas.microsoft.com/office/drawing/2014/main" id="{6CAE02EC-7E01-1097-9F72-5B1C0E1BF175}"/>
              </a:ext>
            </a:extLst>
          </p:cNvPr>
          <p:cNvSpPr>
            <a:spLocks noGrp="1"/>
          </p:cNvSpPr>
          <p:nvPr>
            <p:ph idx="1"/>
          </p:nvPr>
        </p:nvSpPr>
        <p:spPr>
          <a:xfrm>
            <a:off x="838200" y="1582533"/>
            <a:ext cx="10515600" cy="5167312"/>
          </a:xfrm>
        </p:spPr>
        <p:txBody>
          <a:bodyPr>
            <a:normAutofit fontScale="62500" lnSpcReduction="20000"/>
          </a:bodyPr>
          <a:lstStyle/>
          <a:p>
            <a:pPr marL="514350" indent="-514350">
              <a:buFont typeface="+mj-lt"/>
              <a:buAutoNum type="arabicPeriod" startAt="3"/>
            </a:pPr>
            <a:r>
              <a:rPr lang="en-GB" b="1" dirty="0"/>
              <a:t>Analyses</a:t>
            </a:r>
          </a:p>
          <a:p>
            <a:pPr marL="971550" lvl="1" indent="-514350">
              <a:buFont typeface="+mj-lt"/>
              <a:buAutoNum type="alphaLcPeriod"/>
            </a:pPr>
            <a:r>
              <a:rPr lang="en-GB" dirty="0"/>
              <a:t>Models</a:t>
            </a:r>
          </a:p>
          <a:p>
            <a:pPr marL="971550" lvl="1" indent="-514350">
              <a:buFont typeface="+mj-lt"/>
              <a:buAutoNum type="alphaLcPeriod"/>
            </a:pPr>
            <a:r>
              <a:rPr lang="en-GB" dirty="0"/>
              <a:t>Adaptation of existing analyses (FMEA, FTA, FRAM, etc)</a:t>
            </a:r>
          </a:p>
          <a:p>
            <a:pPr marL="971550" lvl="1" indent="-514350">
              <a:buFont typeface="+mj-lt"/>
              <a:buAutoNum type="alphaLcPeriod"/>
            </a:pPr>
            <a:r>
              <a:rPr lang="en-GB" dirty="0"/>
              <a:t>New analyses</a:t>
            </a:r>
          </a:p>
          <a:p>
            <a:pPr marL="971550" lvl="1" indent="-514350">
              <a:buFont typeface="+mj-lt"/>
              <a:buAutoNum type="alphaLcPeriod"/>
            </a:pPr>
            <a:r>
              <a:rPr lang="en-GB" dirty="0"/>
              <a:t>Tools / Techniques</a:t>
            </a:r>
          </a:p>
          <a:p>
            <a:pPr marL="971550" lvl="1" indent="-514350">
              <a:buFont typeface="+mj-lt"/>
              <a:buAutoNum type="alphaLcPeriod"/>
            </a:pPr>
            <a:r>
              <a:rPr lang="en-GB" dirty="0"/>
              <a:t>Supporting Data</a:t>
            </a:r>
          </a:p>
          <a:p>
            <a:pPr marL="971550" lvl="1" indent="-514350">
              <a:buFont typeface="+mj-lt"/>
              <a:buAutoNum type="alphaLcPeriod"/>
            </a:pPr>
            <a:r>
              <a:rPr lang="en-GB" dirty="0"/>
              <a:t>Proportionality (have to know when to stop)</a:t>
            </a:r>
          </a:p>
          <a:p>
            <a:pPr marL="514350" indent="-514350">
              <a:buFont typeface="+mj-lt"/>
              <a:buAutoNum type="arabicPeriod" startAt="3"/>
            </a:pPr>
            <a:r>
              <a:rPr lang="en-GB" b="1" dirty="0"/>
              <a:t>Step-by-Step Methodologies</a:t>
            </a:r>
            <a:endParaRPr lang="en-GB" dirty="0"/>
          </a:p>
          <a:p>
            <a:pPr marL="971550" lvl="1" indent="-514350">
              <a:buFont typeface="+mj-lt"/>
              <a:buAutoNum type="alphaLcPeriod"/>
            </a:pPr>
            <a:r>
              <a:rPr lang="en-GB" dirty="0"/>
              <a:t>New systems</a:t>
            </a:r>
          </a:p>
          <a:p>
            <a:pPr marL="1428750" lvl="2" indent="-514350">
              <a:buFont typeface="+mj-lt"/>
              <a:buAutoNum type="romanUcPeriod"/>
            </a:pPr>
            <a:r>
              <a:rPr lang="en-GB" dirty="0"/>
              <a:t>Lifecycles</a:t>
            </a:r>
          </a:p>
          <a:p>
            <a:pPr marL="971550" lvl="1" indent="-514350">
              <a:buFont typeface="+mj-lt"/>
              <a:buAutoNum type="alphaLcPeriod"/>
            </a:pPr>
            <a:r>
              <a:rPr lang="en-GB" dirty="0"/>
              <a:t>Changes to systems</a:t>
            </a:r>
          </a:p>
          <a:p>
            <a:pPr marL="1428750" lvl="2" indent="-514350">
              <a:buFont typeface="+mj-lt"/>
              <a:buAutoNum type="romanUcPeriod"/>
            </a:pPr>
            <a:r>
              <a:rPr lang="en-GB" dirty="0"/>
              <a:t>Lifecycles</a:t>
            </a:r>
          </a:p>
          <a:p>
            <a:pPr marL="1428750" lvl="2" indent="-514350">
              <a:buFont typeface="+mj-lt"/>
              <a:buAutoNum type="romanUcPeriod"/>
            </a:pPr>
            <a:r>
              <a:rPr lang="en-GB" dirty="0"/>
              <a:t>Additions</a:t>
            </a:r>
          </a:p>
          <a:p>
            <a:pPr marL="1428750" lvl="2" indent="-514350">
              <a:buFont typeface="+mj-lt"/>
              <a:buAutoNum type="romanUcPeriod"/>
            </a:pPr>
            <a:r>
              <a:rPr lang="en-GB" dirty="0"/>
              <a:t>Removal and Disposal</a:t>
            </a:r>
          </a:p>
          <a:p>
            <a:pPr marL="971550" lvl="1" indent="-514350">
              <a:buFont typeface="+mj-lt"/>
              <a:buAutoNum type="alphaLcPeriod"/>
            </a:pPr>
            <a:r>
              <a:rPr lang="en-GB" dirty="0"/>
              <a:t>Changes to Context</a:t>
            </a:r>
          </a:p>
          <a:p>
            <a:pPr marL="514350" indent="-514350">
              <a:buFont typeface="+mj-lt"/>
              <a:buAutoNum type="arabicPeriod" startAt="5"/>
            </a:pPr>
            <a:r>
              <a:rPr lang="en-GB" b="1" dirty="0"/>
              <a:t>Trade-Off Approaches &amp; Techniques</a:t>
            </a:r>
          </a:p>
          <a:p>
            <a:pPr marL="971550" lvl="1" indent="-514350">
              <a:buFont typeface="+mj-lt"/>
              <a:buAutoNum type="alphaLcPeriod"/>
            </a:pPr>
            <a:r>
              <a:rPr lang="en-GB" dirty="0"/>
              <a:t>Principles and Weightings</a:t>
            </a:r>
          </a:p>
          <a:p>
            <a:pPr marL="971550" lvl="1" indent="-514350">
              <a:buFont typeface="+mj-lt"/>
              <a:buAutoNum type="alphaLcPeriod"/>
            </a:pPr>
            <a:r>
              <a:rPr lang="en-GB" dirty="0"/>
              <a:t>Included / Excluded</a:t>
            </a:r>
          </a:p>
          <a:p>
            <a:pPr marL="971550" lvl="1" indent="-514350">
              <a:buFont typeface="+mj-lt"/>
              <a:buAutoNum type="alphaLcPeriod"/>
            </a:pPr>
            <a:r>
              <a:rPr lang="en-GB" dirty="0"/>
              <a:t>Limits</a:t>
            </a:r>
          </a:p>
          <a:p>
            <a:pPr marL="971550" lvl="1" indent="-514350">
              <a:buFont typeface="+mj-lt"/>
              <a:buAutoNum type="alphaLcPeriod"/>
            </a:pPr>
            <a:r>
              <a:rPr lang="en-GB" dirty="0"/>
              <a:t>Business Case Inputs</a:t>
            </a:r>
          </a:p>
          <a:p>
            <a:pPr marL="971550" lvl="1" indent="-514350">
              <a:buFont typeface="+mj-lt"/>
              <a:buAutoNum type="alphaLcPeriod"/>
            </a:pPr>
            <a:r>
              <a:rPr lang="en-GB" dirty="0" err="1"/>
              <a:t>Obsolecence</a:t>
            </a:r>
            <a:r>
              <a:rPr lang="en-GB" dirty="0"/>
              <a:t> vs. efficiency</a:t>
            </a:r>
          </a:p>
          <a:p>
            <a:pPr marL="514350" indent="-514350">
              <a:buFont typeface="+mj-lt"/>
              <a:buAutoNum type="arabicPeriod" startAt="5"/>
            </a:pPr>
            <a:endParaRPr lang="en-GB" dirty="0"/>
          </a:p>
        </p:txBody>
      </p:sp>
      <p:grpSp>
        <p:nvGrpSpPr>
          <p:cNvPr id="4" name="Group 3">
            <a:extLst>
              <a:ext uri="{FF2B5EF4-FFF2-40B4-BE49-F238E27FC236}">
                <a16:creationId xmlns:a16="http://schemas.microsoft.com/office/drawing/2014/main" id="{0719D570-BC24-6B93-F634-0B9CA9990CC0}"/>
              </a:ext>
            </a:extLst>
          </p:cNvPr>
          <p:cNvGrpSpPr/>
          <p:nvPr/>
        </p:nvGrpSpPr>
        <p:grpSpPr>
          <a:xfrm>
            <a:off x="8177349" y="1505950"/>
            <a:ext cx="3448594" cy="4976949"/>
            <a:chOff x="8177349" y="1505950"/>
            <a:chExt cx="3448594" cy="4976949"/>
          </a:xfrm>
        </p:grpSpPr>
        <p:sp>
          <p:nvSpPr>
            <p:cNvPr id="5" name="Rectangle 4">
              <a:extLst>
                <a:ext uri="{FF2B5EF4-FFF2-40B4-BE49-F238E27FC236}">
                  <a16:creationId xmlns:a16="http://schemas.microsoft.com/office/drawing/2014/main" id="{E1BE0611-EC87-300D-2C8B-9E8399AFB2E8}"/>
                </a:ext>
              </a:extLst>
            </p:cNvPr>
            <p:cNvSpPr/>
            <p:nvPr/>
          </p:nvSpPr>
          <p:spPr>
            <a:xfrm>
              <a:off x="8177349" y="1505950"/>
              <a:ext cx="3448594" cy="497694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4CA6A328-E26F-224D-7FA4-24388E6CA1E7}"/>
                </a:ext>
              </a:extLst>
            </p:cNvPr>
            <p:cNvGrpSpPr/>
            <p:nvPr/>
          </p:nvGrpSpPr>
          <p:grpSpPr>
            <a:xfrm>
              <a:off x="8504240" y="1887752"/>
              <a:ext cx="2849560" cy="4398083"/>
              <a:chOff x="7680788" y="459052"/>
              <a:chExt cx="3773793" cy="5427599"/>
            </a:xfrm>
          </p:grpSpPr>
          <p:pic>
            <p:nvPicPr>
              <p:cNvPr id="8" name="Picture 7">
                <a:extLst>
                  <a:ext uri="{FF2B5EF4-FFF2-40B4-BE49-F238E27FC236}">
                    <a16:creationId xmlns:a16="http://schemas.microsoft.com/office/drawing/2014/main" id="{406A9911-E1AA-3AC7-E74F-4DE4FC6C8ED1}"/>
                  </a:ext>
                </a:extLst>
              </p:cNvPr>
              <p:cNvPicPr>
                <a:picLocks noChangeAspect="1"/>
              </p:cNvPicPr>
              <p:nvPr/>
            </p:nvPicPr>
            <p:blipFill>
              <a:blip r:embed="rId2"/>
              <a:stretch>
                <a:fillRect/>
              </a:stretch>
            </p:blipFill>
            <p:spPr>
              <a:xfrm>
                <a:off x="7680788" y="4599466"/>
                <a:ext cx="3773793" cy="1287185"/>
              </a:xfrm>
              <a:prstGeom prst="rect">
                <a:avLst/>
              </a:prstGeom>
              <a:effectLst>
                <a:outerShdw blurRad="406400" dist="317500" dir="5400000" sx="89000" sy="89000" rotWithShape="0">
                  <a:prstClr val="black">
                    <a:alpha val="15000"/>
                  </a:prstClr>
                </a:outerShdw>
              </a:effectLst>
            </p:spPr>
          </p:pic>
          <p:pic>
            <p:nvPicPr>
              <p:cNvPr id="9" name="Picture 8" descr="A picture containing text, vector graphics&#10;&#10;Description automatically generated">
                <a:extLst>
                  <a:ext uri="{FF2B5EF4-FFF2-40B4-BE49-F238E27FC236}">
                    <a16:creationId xmlns:a16="http://schemas.microsoft.com/office/drawing/2014/main" id="{FDF44989-400C-1623-DDA5-24EA12783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513" y="459052"/>
                <a:ext cx="3459827" cy="3566833"/>
              </a:xfrm>
              <a:prstGeom prst="rect">
                <a:avLst/>
              </a:prstGeom>
              <a:effectLst>
                <a:outerShdw blurRad="406400" dist="317500" dir="5400000" sx="89000" sy="89000" rotWithShape="0">
                  <a:prstClr val="black">
                    <a:alpha val="15000"/>
                  </a:prstClr>
                </a:outerShdw>
              </a:effectLst>
            </p:spPr>
          </p:pic>
        </p:grpSp>
        <p:sp>
          <p:nvSpPr>
            <p:cNvPr id="7" name="TextBox 6">
              <a:extLst>
                <a:ext uri="{FF2B5EF4-FFF2-40B4-BE49-F238E27FC236}">
                  <a16:creationId xmlns:a16="http://schemas.microsoft.com/office/drawing/2014/main" id="{F70EA93B-3619-526F-3255-B87476D37023}"/>
                </a:ext>
              </a:extLst>
            </p:cNvPr>
            <p:cNvSpPr txBox="1"/>
            <p:nvPr/>
          </p:nvSpPr>
          <p:spPr>
            <a:xfrm>
              <a:off x="8649478" y="4775031"/>
              <a:ext cx="2612487" cy="400110"/>
            </a:xfrm>
            <a:prstGeom prst="rect">
              <a:avLst/>
            </a:prstGeom>
            <a:noFill/>
          </p:spPr>
          <p:txBody>
            <a:bodyPr wrap="square" rtlCol="0">
              <a:spAutoFit/>
            </a:bodyPr>
            <a:lstStyle/>
            <a:p>
              <a:r>
                <a:rPr lang="en-GB" sz="2000" dirty="0">
                  <a:solidFill>
                    <a:schemeClr val="bg1"/>
                  </a:solidFill>
                </a:rPr>
                <a:t>SASEWG Guidance V1</a:t>
              </a:r>
            </a:p>
          </p:txBody>
        </p:sp>
      </p:grpSp>
    </p:spTree>
    <p:extLst>
      <p:ext uri="{BB962C8B-B14F-4D97-AF65-F5344CB8AC3E}">
        <p14:creationId xmlns:p14="http://schemas.microsoft.com/office/powerpoint/2010/main" val="12619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15052</TotalTime>
  <Words>1964</Words>
  <Application>Microsoft Office PowerPoint</Application>
  <PresentationFormat>Widescreen</PresentationFormat>
  <Paragraphs>195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Segoe UI</vt:lpstr>
      <vt:lpstr>Verdana</vt:lpstr>
      <vt:lpstr>Wingdings</vt:lpstr>
      <vt:lpstr>Office Theme</vt:lpstr>
      <vt:lpstr>SASEWG Systems Approach to Safety of the Environment</vt:lpstr>
      <vt:lpstr>Agenda</vt:lpstr>
      <vt:lpstr>Contributions</vt:lpstr>
      <vt:lpstr>MOD ASEMS</vt:lpstr>
      <vt:lpstr>PowerPoint Presentation</vt:lpstr>
      <vt:lpstr>PowerPoint Presentation</vt:lpstr>
      <vt:lpstr>MOD POEMS</vt:lpstr>
      <vt:lpstr>Guidance Document Suggested ToC - 1</vt:lpstr>
      <vt:lpstr>Guidance Document Suggested ToC - 2</vt:lpstr>
      <vt:lpstr>Guidance Document Suggested ToC - 3</vt:lpstr>
      <vt:lpstr>Mission Statement</vt:lpstr>
      <vt:lpstr>Statement of the Problem</vt:lpstr>
      <vt:lpstr>Audience</vt:lpstr>
      <vt:lpstr>Applicability - Categories of Systems</vt:lpstr>
      <vt:lpstr>Need Evaluation Scheme</vt:lpstr>
      <vt:lpstr>National/Cultural Issues</vt:lpstr>
      <vt:lpstr>Why are we doing this? </vt:lpstr>
      <vt:lpstr>Some Differences with Standard Safety Engineering - 1</vt:lpstr>
      <vt:lpstr>Some Differences with Standard Safety Engineering - 2</vt:lpstr>
      <vt:lpstr>Some Differences with Standard Safety Engineering - 3</vt:lpstr>
      <vt:lpstr>Approach of SASEWG</vt:lpstr>
      <vt:lpstr>Next steps…</vt:lpstr>
      <vt:lpstr>Analyses</vt:lpstr>
      <vt:lpstr>Next Meeting</vt:lpstr>
      <vt:lpstr>Attendees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SASEWG</dc:title>
  <dc:creator>Michael Parsons</dc:creator>
  <cp:lastModifiedBy>Michael Parsons</cp:lastModifiedBy>
  <cp:revision>78</cp:revision>
  <dcterms:created xsi:type="dcterms:W3CDTF">2022-06-17T10:50:23Z</dcterms:created>
  <dcterms:modified xsi:type="dcterms:W3CDTF">2022-10-19T16:27:16Z</dcterms:modified>
</cp:coreProperties>
</file>